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261" r:id="rId1"/>
  </p:sldMasterIdLst>
  <p:notesMasterIdLst>
    <p:notesMasterId r:id="rId29"/>
  </p:notesMasterIdLst>
  <p:sldIdLst>
    <p:sldId id="256" r:id="rId2"/>
    <p:sldId id="417" r:id="rId3"/>
    <p:sldId id="357" r:id="rId4"/>
    <p:sldId id="391" r:id="rId5"/>
    <p:sldId id="398" r:id="rId6"/>
    <p:sldId id="399" r:id="rId7"/>
    <p:sldId id="392" r:id="rId8"/>
    <p:sldId id="393" r:id="rId9"/>
    <p:sldId id="397" r:id="rId10"/>
    <p:sldId id="400" r:id="rId11"/>
    <p:sldId id="402" r:id="rId12"/>
    <p:sldId id="403" r:id="rId13"/>
    <p:sldId id="407" r:id="rId14"/>
    <p:sldId id="404" r:id="rId15"/>
    <p:sldId id="405" r:id="rId16"/>
    <p:sldId id="406" r:id="rId17"/>
    <p:sldId id="408" r:id="rId18"/>
    <p:sldId id="409" r:id="rId19"/>
    <p:sldId id="410" r:id="rId20"/>
    <p:sldId id="415" r:id="rId21"/>
    <p:sldId id="412" r:id="rId22"/>
    <p:sldId id="413" r:id="rId23"/>
    <p:sldId id="416" r:id="rId24"/>
    <p:sldId id="414" r:id="rId25"/>
    <p:sldId id="395" r:id="rId26"/>
    <p:sldId id="401" r:id="rId27"/>
    <p:sldId id="26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2060"/>
    <a:srgbClr val="EAEFF7"/>
    <a:srgbClr val="C00000"/>
    <a:srgbClr val="7B229E"/>
    <a:srgbClr val="E5B458"/>
    <a:srgbClr val="E3AA6A"/>
    <a:srgbClr val="38B347"/>
    <a:srgbClr val="75C7CB"/>
    <a:srgbClr val="9883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660"/>
  </p:normalViewPr>
  <p:slideViewPr>
    <p:cSldViewPr snapToGrid="0">
      <p:cViewPr varScale="1">
        <p:scale>
          <a:sx n="74" d="100"/>
          <a:sy n="74" d="100"/>
        </p:scale>
        <p:origin x="1230" y="72"/>
      </p:cViewPr>
      <p:guideLst>
        <p:guide orient="horz" pos="2160"/>
        <p:guide pos="2880"/>
      </p:guideLst>
    </p:cSldViewPr>
  </p:slideViewPr>
  <p:notesTextViewPr>
    <p:cViewPr>
      <p:scale>
        <a:sx n="1" d="1"/>
        <a:sy n="1" d="1"/>
      </p:scale>
      <p:origin x="0" y="0"/>
    </p:cViewPr>
  </p:notesTextViewPr>
  <p:sorterViewPr>
    <p:cViewPr>
      <p:scale>
        <a:sx n="100" d="100"/>
        <a:sy n="100" d="100"/>
      </p:scale>
      <p:origin x="0" y="-23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E7DAF3-968B-497B-B7BB-21997A0AD288}"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IN"/>
        </a:p>
      </dgm:t>
    </dgm:pt>
    <dgm:pt modelId="{2AC29BFD-467E-4199-9248-E1A19B314819}">
      <dgm:prSet phldrT="[Text]" custT="1"/>
      <dgm:spPr/>
      <dgm:t>
        <a:bodyPr/>
        <a:lstStyle/>
        <a:p>
          <a:r>
            <a:rPr lang="en-IN" sz="1800" dirty="0" smtClean="0"/>
            <a:t>INITIATION</a:t>
          </a:r>
          <a:endParaRPr lang="en-IN" sz="1800" dirty="0"/>
        </a:p>
      </dgm:t>
    </dgm:pt>
    <dgm:pt modelId="{EE4EDA9B-B765-43C0-B484-624718365F1F}" type="parTrans" cxnId="{EA27F164-D760-4BE7-A803-CCDEB8FAF732}">
      <dgm:prSet/>
      <dgm:spPr/>
      <dgm:t>
        <a:bodyPr/>
        <a:lstStyle/>
        <a:p>
          <a:endParaRPr lang="en-IN"/>
        </a:p>
      </dgm:t>
    </dgm:pt>
    <dgm:pt modelId="{0EF1EF0D-F19F-4119-B9B1-B11014346B41}" type="sibTrans" cxnId="{EA27F164-D760-4BE7-A803-CCDEB8FAF732}">
      <dgm:prSet/>
      <dgm:spPr/>
      <dgm:t>
        <a:bodyPr/>
        <a:lstStyle/>
        <a:p>
          <a:endParaRPr lang="en-IN"/>
        </a:p>
      </dgm:t>
    </dgm:pt>
    <dgm:pt modelId="{0ECA3E45-47B8-443B-B109-A6EAE10BABDC}">
      <dgm:prSet phldrT="[Text]" custT="1"/>
      <dgm:spPr/>
      <dgm:t>
        <a:bodyPr/>
        <a:lstStyle/>
        <a:p>
          <a:r>
            <a:rPr lang="en-IN" sz="1800" dirty="0" smtClean="0"/>
            <a:t>PLANNING</a:t>
          </a:r>
          <a:endParaRPr lang="en-IN" sz="1800" dirty="0"/>
        </a:p>
      </dgm:t>
    </dgm:pt>
    <dgm:pt modelId="{2D86D4FA-9C59-4A3A-BCB8-4B1C5793A1C4}" type="parTrans" cxnId="{B9392C3B-96C3-4BA5-B24E-625E89348970}">
      <dgm:prSet/>
      <dgm:spPr/>
      <dgm:t>
        <a:bodyPr/>
        <a:lstStyle/>
        <a:p>
          <a:endParaRPr lang="en-IN"/>
        </a:p>
      </dgm:t>
    </dgm:pt>
    <dgm:pt modelId="{0C0D478E-B185-4B78-B832-DD884E333E7E}" type="sibTrans" cxnId="{B9392C3B-96C3-4BA5-B24E-625E89348970}">
      <dgm:prSet/>
      <dgm:spPr/>
      <dgm:t>
        <a:bodyPr/>
        <a:lstStyle/>
        <a:p>
          <a:endParaRPr lang="en-IN"/>
        </a:p>
      </dgm:t>
    </dgm:pt>
    <dgm:pt modelId="{7841007B-9B4F-426F-A720-3E93AA0E447C}">
      <dgm:prSet phldrT="[Text]" custT="1"/>
      <dgm:spPr/>
      <dgm:t>
        <a:bodyPr/>
        <a:lstStyle/>
        <a:p>
          <a:r>
            <a:rPr lang="en-IN" sz="1800" dirty="0" smtClean="0"/>
            <a:t>EXECUTION</a:t>
          </a:r>
          <a:endParaRPr lang="en-IN" sz="1800" dirty="0"/>
        </a:p>
      </dgm:t>
    </dgm:pt>
    <dgm:pt modelId="{1B29E024-596E-4ECA-9945-ADA1E716DF69}" type="parTrans" cxnId="{E2619CBB-0BCA-4973-A44F-908812FD705E}">
      <dgm:prSet/>
      <dgm:spPr/>
      <dgm:t>
        <a:bodyPr/>
        <a:lstStyle/>
        <a:p>
          <a:endParaRPr lang="en-IN"/>
        </a:p>
      </dgm:t>
    </dgm:pt>
    <dgm:pt modelId="{F08C4BF9-606C-4BBF-A8B8-4CCD18523DD3}" type="sibTrans" cxnId="{E2619CBB-0BCA-4973-A44F-908812FD705E}">
      <dgm:prSet/>
      <dgm:spPr/>
      <dgm:t>
        <a:bodyPr/>
        <a:lstStyle/>
        <a:p>
          <a:endParaRPr lang="en-IN"/>
        </a:p>
      </dgm:t>
    </dgm:pt>
    <dgm:pt modelId="{E1A94F17-EE21-40DF-956F-C9AD5175D3E1}" type="pres">
      <dgm:prSet presAssocID="{40E7DAF3-968B-497B-B7BB-21997A0AD288}" presName="rootnode" presStyleCnt="0">
        <dgm:presLayoutVars>
          <dgm:chMax/>
          <dgm:chPref/>
          <dgm:dir/>
          <dgm:animLvl val="lvl"/>
        </dgm:presLayoutVars>
      </dgm:prSet>
      <dgm:spPr/>
    </dgm:pt>
    <dgm:pt modelId="{B63AA398-5115-484C-9CFF-3247B8B341D7}" type="pres">
      <dgm:prSet presAssocID="{2AC29BFD-467E-4199-9248-E1A19B314819}" presName="composite" presStyleCnt="0"/>
      <dgm:spPr/>
    </dgm:pt>
    <dgm:pt modelId="{D4D63FD8-4655-496B-87D6-27F0DC77F7C8}" type="pres">
      <dgm:prSet presAssocID="{2AC29BFD-467E-4199-9248-E1A19B314819}" presName="LShape" presStyleLbl="alignNode1" presStyleIdx="0" presStyleCnt="5"/>
      <dgm:spPr/>
    </dgm:pt>
    <dgm:pt modelId="{5BA59F10-40CA-4EA5-8D5A-1DA30E697F24}" type="pres">
      <dgm:prSet presAssocID="{2AC29BFD-467E-4199-9248-E1A19B314819}" presName="ParentText" presStyleLbl="revTx" presStyleIdx="0" presStyleCnt="3">
        <dgm:presLayoutVars>
          <dgm:chMax val="0"/>
          <dgm:chPref val="0"/>
          <dgm:bulletEnabled val="1"/>
        </dgm:presLayoutVars>
      </dgm:prSet>
      <dgm:spPr/>
      <dgm:t>
        <a:bodyPr/>
        <a:lstStyle/>
        <a:p>
          <a:endParaRPr lang="en-IN"/>
        </a:p>
      </dgm:t>
    </dgm:pt>
    <dgm:pt modelId="{3547D4AE-75B8-429C-AE16-321712DC4254}" type="pres">
      <dgm:prSet presAssocID="{2AC29BFD-467E-4199-9248-E1A19B314819}" presName="Triangle" presStyleLbl="alignNode1" presStyleIdx="1" presStyleCnt="5"/>
      <dgm:spPr/>
    </dgm:pt>
    <dgm:pt modelId="{DA32F88F-D5A9-4A27-A635-902C908868E9}" type="pres">
      <dgm:prSet presAssocID="{0EF1EF0D-F19F-4119-B9B1-B11014346B41}" presName="sibTrans" presStyleCnt="0"/>
      <dgm:spPr/>
    </dgm:pt>
    <dgm:pt modelId="{1F9C6F73-358A-4214-8890-DAEA871664B6}" type="pres">
      <dgm:prSet presAssocID="{0EF1EF0D-F19F-4119-B9B1-B11014346B41}" presName="space" presStyleCnt="0"/>
      <dgm:spPr/>
    </dgm:pt>
    <dgm:pt modelId="{56D94B4E-D5C4-4E29-944D-FC4B4246390C}" type="pres">
      <dgm:prSet presAssocID="{0ECA3E45-47B8-443B-B109-A6EAE10BABDC}" presName="composite" presStyleCnt="0"/>
      <dgm:spPr/>
    </dgm:pt>
    <dgm:pt modelId="{3208A9DA-9461-4319-8306-380A5ADA294A}" type="pres">
      <dgm:prSet presAssocID="{0ECA3E45-47B8-443B-B109-A6EAE10BABDC}" presName="LShape" presStyleLbl="alignNode1" presStyleIdx="2" presStyleCnt="5"/>
      <dgm:spPr/>
    </dgm:pt>
    <dgm:pt modelId="{275DC2ED-12E8-45F6-8231-B8C62BE2EE58}" type="pres">
      <dgm:prSet presAssocID="{0ECA3E45-47B8-443B-B109-A6EAE10BABDC}" presName="ParentText" presStyleLbl="revTx" presStyleIdx="1" presStyleCnt="3">
        <dgm:presLayoutVars>
          <dgm:chMax val="0"/>
          <dgm:chPref val="0"/>
          <dgm:bulletEnabled val="1"/>
        </dgm:presLayoutVars>
      </dgm:prSet>
      <dgm:spPr/>
      <dgm:t>
        <a:bodyPr/>
        <a:lstStyle/>
        <a:p>
          <a:endParaRPr lang="en-IN"/>
        </a:p>
      </dgm:t>
    </dgm:pt>
    <dgm:pt modelId="{935C8AE4-3418-484A-9B6F-132990B18D3C}" type="pres">
      <dgm:prSet presAssocID="{0ECA3E45-47B8-443B-B109-A6EAE10BABDC}" presName="Triangle" presStyleLbl="alignNode1" presStyleIdx="3" presStyleCnt="5" custLinFactNeighborX="-1869" custLinFactNeighborY="3041"/>
      <dgm:spPr/>
      <dgm:t>
        <a:bodyPr/>
        <a:lstStyle/>
        <a:p>
          <a:endParaRPr lang="en-IN"/>
        </a:p>
      </dgm:t>
    </dgm:pt>
    <dgm:pt modelId="{CEBBE649-C4A7-4769-9441-2F16CC2CB10E}" type="pres">
      <dgm:prSet presAssocID="{0C0D478E-B185-4B78-B832-DD884E333E7E}" presName="sibTrans" presStyleCnt="0"/>
      <dgm:spPr/>
    </dgm:pt>
    <dgm:pt modelId="{C9AA2312-4D99-4A7B-870B-FD57DCBE32BC}" type="pres">
      <dgm:prSet presAssocID="{0C0D478E-B185-4B78-B832-DD884E333E7E}" presName="space" presStyleCnt="0"/>
      <dgm:spPr/>
    </dgm:pt>
    <dgm:pt modelId="{03213A50-D7B8-4AE5-91F4-2DEF6F75E812}" type="pres">
      <dgm:prSet presAssocID="{7841007B-9B4F-426F-A720-3E93AA0E447C}" presName="composite" presStyleCnt="0"/>
      <dgm:spPr/>
    </dgm:pt>
    <dgm:pt modelId="{C62C363C-543F-4945-9F1C-A94201AD7B93}" type="pres">
      <dgm:prSet presAssocID="{7841007B-9B4F-426F-A720-3E93AA0E447C}" presName="LShape" presStyleLbl="alignNode1" presStyleIdx="4" presStyleCnt="5"/>
      <dgm:spPr/>
      <dgm:t>
        <a:bodyPr/>
        <a:lstStyle/>
        <a:p>
          <a:endParaRPr lang="en-IN"/>
        </a:p>
      </dgm:t>
    </dgm:pt>
    <dgm:pt modelId="{208D4365-981F-4B3E-A244-2E5220702A93}" type="pres">
      <dgm:prSet presAssocID="{7841007B-9B4F-426F-A720-3E93AA0E447C}" presName="ParentText" presStyleLbl="revTx" presStyleIdx="2" presStyleCnt="3">
        <dgm:presLayoutVars>
          <dgm:chMax val="0"/>
          <dgm:chPref val="0"/>
          <dgm:bulletEnabled val="1"/>
        </dgm:presLayoutVars>
      </dgm:prSet>
      <dgm:spPr/>
      <dgm:t>
        <a:bodyPr/>
        <a:lstStyle/>
        <a:p>
          <a:endParaRPr lang="en-IN"/>
        </a:p>
      </dgm:t>
    </dgm:pt>
  </dgm:ptLst>
  <dgm:cxnLst>
    <dgm:cxn modelId="{E2619CBB-0BCA-4973-A44F-908812FD705E}" srcId="{40E7DAF3-968B-497B-B7BB-21997A0AD288}" destId="{7841007B-9B4F-426F-A720-3E93AA0E447C}" srcOrd="2" destOrd="0" parTransId="{1B29E024-596E-4ECA-9945-ADA1E716DF69}" sibTransId="{F08C4BF9-606C-4BBF-A8B8-4CCD18523DD3}"/>
    <dgm:cxn modelId="{774224A4-C421-4DC5-8EBB-CD02BCE54CDC}" type="presOf" srcId="{40E7DAF3-968B-497B-B7BB-21997A0AD288}" destId="{E1A94F17-EE21-40DF-956F-C9AD5175D3E1}" srcOrd="0" destOrd="0" presId="urn:microsoft.com/office/officeart/2009/3/layout/StepUpProcess"/>
    <dgm:cxn modelId="{04587C41-E6CE-47E0-83E7-EF753C153D07}" type="presOf" srcId="{2AC29BFD-467E-4199-9248-E1A19B314819}" destId="{5BA59F10-40CA-4EA5-8D5A-1DA30E697F24}" srcOrd="0" destOrd="0" presId="urn:microsoft.com/office/officeart/2009/3/layout/StepUpProcess"/>
    <dgm:cxn modelId="{B9392C3B-96C3-4BA5-B24E-625E89348970}" srcId="{40E7DAF3-968B-497B-B7BB-21997A0AD288}" destId="{0ECA3E45-47B8-443B-B109-A6EAE10BABDC}" srcOrd="1" destOrd="0" parTransId="{2D86D4FA-9C59-4A3A-BCB8-4B1C5793A1C4}" sibTransId="{0C0D478E-B185-4B78-B832-DD884E333E7E}"/>
    <dgm:cxn modelId="{EA27F164-D760-4BE7-A803-CCDEB8FAF732}" srcId="{40E7DAF3-968B-497B-B7BB-21997A0AD288}" destId="{2AC29BFD-467E-4199-9248-E1A19B314819}" srcOrd="0" destOrd="0" parTransId="{EE4EDA9B-B765-43C0-B484-624718365F1F}" sibTransId="{0EF1EF0D-F19F-4119-B9B1-B11014346B41}"/>
    <dgm:cxn modelId="{9030D8A6-4671-47DF-908A-255AA2CCB1D2}" type="presOf" srcId="{7841007B-9B4F-426F-A720-3E93AA0E447C}" destId="{208D4365-981F-4B3E-A244-2E5220702A93}" srcOrd="0" destOrd="0" presId="urn:microsoft.com/office/officeart/2009/3/layout/StepUpProcess"/>
    <dgm:cxn modelId="{CF8BAFE8-CE10-49D8-98B2-5DCF5D169BD6}" type="presOf" srcId="{0ECA3E45-47B8-443B-B109-A6EAE10BABDC}" destId="{275DC2ED-12E8-45F6-8231-B8C62BE2EE58}" srcOrd="0" destOrd="0" presId="urn:microsoft.com/office/officeart/2009/3/layout/StepUpProcess"/>
    <dgm:cxn modelId="{8EFE7C51-A524-4F85-BBC0-16927AEB5955}" type="presParOf" srcId="{E1A94F17-EE21-40DF-956F-C9AD5175D3E1}" destId="{B63AA398-5115-484C-9CFF-3247B8B341D7}" srcOrd="0" destOrd="0" presId="urn:microsoft.com/office/officeart/2009/3/layout/StepUpProcess"/>
    <dgm:cxn modelId="{53AC77A1-0A15-4998-ADC2-54ECFBE02AEF}" type="presParOf" srcId="{B63AA398-5115-484C-9CFF-3247B8B341D7}" destId="{D4D63FD8-4655-496B-87D6-27F0DC77F7C8}" srcOrd="0" destOrd="0" presId="urn:microsoft.com/office/officeart/2009/3/layout/StepUpProcess"/>
    <dgm:cxn modelId="{EB6B151B-EAF7-4E2A-B14F-3EDB5F8B17C4}" type="presParOf" srcId="{B63AA398-5115-484C-9CFF-3247B8B341D7}" destId="{5BA59F10-40CA-4EA5-8D5A-1DA30E697F24}" srcOrd="1" destOrd="0" presId="urn:microsoft.com/office/officeart/2009/3/layout/StepUpProcess"/>
    <dgm:cxn modelId="{74BC76BC-23E1-45AA-9C37-EF7A5026360B}" type="presParOf" srcId="{B63AA398-5115-484C-9CFF-3247B8B341D7}" destId="{3547D4AE-75B8-429C-AE16-321712DC4254}" srcOrd="2" destOrd="0" presId="urn:microsoft.com/office/officeart/2009/3/layout/StepUpProcess"/>
    <dgm:cxn modelId="{9ADF5F97-3B9E-4B6A-AD05-B8D0997583CA}" type="presParOf" srcId="{E1A94F17-EE21-40DF-956F-C9AD5175D3E1}" destId="{DA32F88F-D5A9-4A27-A635-902C908868E9}" srcOrd="1" destOrd="0" presId="urn:microsoft.com/office/officeart/2009/3/layout/StepUpProcess"/>
    <dgm:cxn modelId="{41E813A1-4DF8-4379-B7FE-519D2B61F40D}" type="presParOf" srcId="{DA32F88F-D5A9-4A27-A635-902C908868E9}" destId="{1F9C6F73-358A-4214-8890-DAEA871664B6}" srcOrd="0" destOrd="0" presId="urn:microsoft.com/office/officeart/2009/3/layout/StepUpProcess"/>
    <dgm:cxn modelId="{91AECFA8-28E0-4F14-A883-728C620561C1}" type="presParOf" srcId="{E1A94F17-EE21-40DF-956F-C9AD5175D3E1}" destId="{56D94B4E-D5C4-4E29-944D-FC4B4246390C}" srcOrd="2" destOrd="0" presId="urn:microsoft.com/office/officeart/2009/3/layout/StepUpProcess"/>
    <dgm:cxn modelId="{30A1539D-2417-4B47-91B2-147E01F831B9}" type="presParOf" srcId="{56D94B4E-D5C4-4E29-944D-FC4B4246390C}" destId="{3208A9DA-9461-4319-8306-380A5ADA294A}" srcOrd="0" destOrd="0" presId="urn:microsoft.com/office/officeart/2009/3/layout/StepUpProcess"/>
    <dgm:cxn modelId="{905B6126-6D30-4904-ABBE-67268B4BE5EA}" type="presParOf" srcId="{56D94B4E-D5C4-4E29-944D-FC4B4246390C}" destId="{275DC2ED-12E8-45F6-8231-B8C62BE2EE58}" srcOrd="1" destOrd="0" presId="urn:microsoft.com/office/officeart/2009/3/layout/StepUpProcess"/>
    <dgm:cxn modelId="{E1E192DC-43AF-45FC-A15C-D3745B4DD4B1}" type="presParOf" srcId="{56D94B4E-D5C4-4E29-944D-FC4B4246390C}" destId="{935C8AE4-3418-484A-9B6F-132990B18D3C}" srcOrd="2" destOrd="0" presId="urn:microsoft.com/office/officeart/2009/3/layout/StepUpProcess"/>
    <dgm:cxn modelId="{63C879C5-8662-4974-A9E7-F50128EC1D6A}" type="presParOf" srcId="{E1A94F17-EE21-40DF-956F-C9AD5175D3E1}" destId="{CEBBE649-C4A7-4769-9441-2F16CC2CB10E}" srcOrd="3" destOrd="0" presId="urn:microsoft.com/office/officeart/2009/3/layout/StepUpProcess"/>
    <dgm:cxn modelId="{7DAAB530-B1A6-4799-BA0B-C2DB5EEDC169}" type="presParOf" srcId="{CEBBE649-C4A7-4769-9441-2F16CC2CB10E}" destId="{C9AA2312-4D99-4A7B-870B-FD57DCBE32BC}" srcOrd="0" destOrd="0" presId="urn:microsoft.com/office/officeart/2009/3/layout/StepUpProcess"/>
    <dgm:cxn modelId="{1D1196A5-D4F6-4C5E-8C6E-78F8CFC80B4E}" type="presParOf" srcId="{E1A94F17-EE21-40DF-956F-C9AD5175D3E1}" destId="{03213A50-D7B8-4AE5-91F4-2DEF6F75E812}" srcOrd="4" destOrd="0" presId="urn:microsoft.com/office/officeart/2009/3/layout/StepUpProcess"/>
    <dgm:cxn modelId="{E871EA4A-464E-430C-A945-6A78B87BBA90}" type="presParOf" srcId="{03213A50-D7B8-4AE5-91F4-2DEF6F75E812}" destId="{C62C363C-543F-4945-9F1C-A94201AD7B93}" srcOrd="0" destOrd="0" presId="urn:microsoft.com/office/officeart/2009/3/layout/StepUpProcess"/>
    <dgm:cxn modelId="{5385CAEA-F7C1-4B0F-8488-1F95877BE646}" type="presParOf" srcId="{03213A50-D7B8-4AE5-91F4-2DEF6F75E812}" destId="{208D4365-981F-4B3E-A244-2E5220702A93}"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63FD8-4655-496B-87D6-27F0DC77F7C8}">
      <dsp:nvSpPr>
        <dsp:cNvPr id="0" name=""/>
        <dsp:cNvSpPr/>
      </dsp:nvSpPr>
      <dsp:spPr>
        <a:xfrm rot="5400000">
          <a:off x="382692" y="1480637"/>
          <a:ext cx="1142341" cy="1900830"/>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A59F10-40CA-4EA5-8D5A-1DA30E697F24}">
      <dsp:nvSpPr>
        <dsp:cNvPr id="0" name=""/>
        <dsp:cNvSpPr/>
      </dsp:nvSpPr>
      <dsp:spPr>
        <a:xfrm>
          <a:off x="192007" y="2048576"/>
          <a:ext cx="1716080" cy="1504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IN" sz="1800" kern="1200" dirty="0" smtClean="0"/>
            <a:t>INITIATION</a:t>
          </a:r>
          <a:endParaRPr lang="en-IN" sz="1800" kern="1200" dirty="0"/>
        </a:p>
      </dsp:txBody>
      <dsp:txXfrm>
        <a:off x="192007" y="2048576"/>
        <a:ext cx="1716080" cy="1504245"/>
      </dsp:txXfrm>
    </dsp:sp>
    <dsp:sp modelId="{3547D4AE-75B8-429C-AE16-321712DC4254}">
      <dsp:nvSpPr>
        <dsp:cNvPr id="0" name=""/>
        <dsp:cNvSpPr/>
      </dsp:nvSpPr>
      <dsp:spPr>
        <a:xfrm>
          <a:off x="1584299" y="1340696"/>
          <a:ext cx="323788" cy="323788"/>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08A9DA-9461-4319-8306-380A5ADA294A}">
      <dsp:nvSpPr>
        <dsp:cNvPr id="0" name=""/>
        <dsp:cNvSpPr/>
      </dsp:nvSpPr>
      <dsp:spPr>
        <a:xfrm rot="5400000">
          <a:off x="2483511" y="960788"/>
          <a:ext cx="1142341" cy="1900830"/>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5DC2ED-12E8-45F6-8231-B8C62BE2EE58}">
      <dsp:nvSpPr>
        <dsp:cNvPr id="0" name=""/>
        <dsp:cNvSpPr/>
      </dsp:nvSpPr>
      <dsp:spPr>
        <a:xfrm>
          <a:off x="2292825" y="1528726"/>
          <a:ext cx="1716080" cy="1504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IN" sz="1800" kern="1200" dirty="0" smtClean="0"/>
            <a:t>PLANNING</a:t>
          </a:r>
          <a:endParaRPr lang="en-IN" sz="1800" kern="1200" dirty="0"/>
        </a:p>
      </dsp:txBody>
      <dsp:txXfrm>
        <a:off x="2292825" y="1528726"/>
        <a:ext cx="1716080" cy="1504245"/>
      </dsp:txXfrm>
    </dsp:sp>
    <dsp:sp modelId="{935C8AE4-3418-484A-9B6F-132990B18D3C}">
      <dsp:nvSpPr>
        <dsp:cNvPr id="0" name=""/>
        <dsp:cNvSpPr/>
      </dsp:nvSpPr>
      <dsp:spPr>
        <a:xfrm>
          <a:off x="3679066" y="830693"/>
          <a:ext cx="323788" cy="323788"/>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2C363C-543F-4945-9F1C-A94201AD7B93}">
      <dsp:nvSpPr>
        <dsp:cNvPr id="0" name=""/>
        <dsp:cNvSpPr/>
      </dsp:nvSpPr>
      <dsp:spPr>
        <a:xfrm rot="5400000">
          <a:off x="4584329" y="440938"/>
          <a:ext cx="1142341" cy="1900830"/>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D4365-981F-4B3E-A244-2E5220702A93}">
      <dsp:nvSpPr>
        <dsp:cNvPr id="0" name=""/>
        <dsp:cNvSpPr/>
      </dsp:nvSpPr>
      <dsp:spPr>
        <a:xfrm>
          <a:off x="4393643" y="1008877"/>
          <a:ext cx="1716080" cy="1504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IN" sz="1800" kern="1200" dirty="0" smtClean="0"/>
            <a:t>EXECUTION</a:t>
          </a:r>
          <a:endParaRPr lang="en-IN" sz="1800" kern="1200" dirty="0"/>
        </a:p>
      </dsp:txBody>
      <dsp:txXfrm>
        <a:off x="4393643" y="1008877"/>
        <a:ext cx="1716080" cy="150424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6805-9FF0-4934-BDCD-CD6CD9C90D87}" type="datetimeFigureOut">
              <a:rPr lang="en-US" smtClean="0"/>
              <a:t>7/28/2022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34487-34A5-4CE5-B125-65C7AA3A2447}" type="slidenum">
              <a:rPr lang="en-US" smtClean="0"/>
              <a:t>‹#›</a:t>
            </a:fld>
            <a:endParaRPr lang="en-US"/>
          </a:p>
        </p:txBody>
      </p:sp>
    </p:spTree>
    <p:extLst>
      <p:ext uri="{BB962C8B-B14F-4D97-AF65-F5344CB8AC3E}">
        <p14:creationId xmlns:p14="http://schemas.microsoft.com/office/powerpoint/2010/main" val="2128760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6B34487-34A5-4CE5-B125-65C7AA3A2447}" type="slidenum">
              <a:rPr lang="en-US" smtClean="0"/>
              <a:t>15</a:t>
            </a:fld>
            <a:endParaRPr lang="en-US"/>
          </a:p>
        </p:txBody>
      </p:sp>
    </p:spTree>
    <p:extLst>
      <p:ext uri="{BB962C8B-B14F-4D97-AF65-F5344CB8AC3E}">
        <p14:creationId xmlns:p14="http://schemas.microsoft.com/office/powerpoint/2010/main" val="2390446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31997E5-F4C5-43F0-BC0C-4156C1425A1E}" type="datetime1">
              <a:rPr lang="en-US" smtClean="0"/>
              <a:t>7/28/2022</a:t>
            </a:fld>
            <a:endParaRPr lang="en-US" dirty="0"/>
          </a:p>
        </p:txBody>
      </p:sp>
      <p:sp>
        <p:nvSpPr>
          <p:cNvPr id="5" name="Footer Placeholder 4"/>
          <p:cNvSpPr>
            <a:spLocks noGrp="1"/>
          </p:cNvSpPr>
          <p:nvPr>
            <p:ph type="ftr" sz="quarter" idx="11"/>
          </p:nvPr>
        </p:nvSpPr>
        <p:spPr/>
        <p:txBody>
          <a:bodyPr/>
          <a:lstStyle/>
          <a:p>
            <a:r>
              <a:rPr lang="en-US" smtClean="0"/>
              <a:t>ICET-PT20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6505895"/>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F1BFA-990D-451A-AD14-C69CB5A7FC5A}" type="datetime1">
              <a:rPr lang="en-US" smtClean="0"/>
              <a:t>7/28/2022</a:t>
            </a:fld>
            <a:endParaRPr lang="en-US" dirty="0"/>
          </a:p>
        </p:txBody>
      </p:sp>
      <p:sp>
        <p:nvSpPr>
          <p:cNvPr id="5" name="Footer Placeholder 4"/>
          <p:cNvSpPr>
            <a:spLocks noGrp="1"/>
          </p:cNvSpPr>
          <p:nvPr>
            <p:ph type="ftr" sz="quarter" idx="11"/>
          </p:nvPr>
        </p:nvSpPr>
        <p:spPr/>
        <p:txBody>
          <a:bodyPr/>
          <a:lstStyle/>
          <a:p>
            <a:r>
              <a:rPr lang="en-US" smtClean="0"/>
              <a:t>ICET-PT20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877041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D0BC7C-0FA8-41A2-B3BF-51FA662D8C27}" type="datetime1">
              <a:rPr lang="en-US" smtClean="0"/>
              <a:t>7/28/2022</a:t>
            </a:fld>
            <a:endParaRPr lang="en-US" dirty="0"/>
          </a:p>
        </p:txBody>
      </p:sp>
      <p:sp>
        <p:nvSpPr>
          <p:cNvPr id="5" name="Footer Placeholder 4"/>
          <p:cNvSpPr>
            <a:spLocks noGrp="1"/>
          </p:cNvSpPr>
          <p:nvPr>
            <p:ph type="ftr" sz="quarter" idx="11"/>
          </p:nvPr>
        </p:nvSpPr>
        <p:spPr/>
        <p:txBody>
          <a:bodyPr/>
          <a:lstStyle/>
          <a:p>
            <a:r>
              <a:rPr lang="en-US" smtClean="0"/>
              <a:t>ICET-PT20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183617"/>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A086D9-E365-4DE0-8D93-8A520FC3D589}" type="datetime1">
              <a:rPr lang="en-US" smtClean="0"/>
              <a:t>7/28/2022</a:t>
            </a:fld>
            <a:endParaRPr lang="en-US" dirty="0"/>
          </a:p>
        </p:txBody>
      </p:sp>
      <p:sp>
        <p:nvSpPr>
          <p:cNvPr id="5" name="Footer Placeholder 4"/>
          <p:cNvSpPr>
            <a:spLocks noGrp="1"/>
          </p:cNvSpPr>
          <p:nvPr>
            <p:ph type="ftr" sz="quarter" idx="11"/>
          </p:nvPr>
        </p:nvSpPr>
        <p:spPr/>
        <p:txBody>
          <a:bodyPr/>
          <a:lstStyle/>
          <a:p>
            <a:r>
              <a:rPr lang="en-US" smtClean="0"/>
              <a:t>ICET-PT20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067250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005A8D-36E1-4FA7-B3B2-92172573BA4E}" type="datetime1">
              <a:rPr lang="en-US" smtClean="0"/>
              <a:t>7/28/2022</a:t>
            </a:fld>
            <a:endParaRPr lang="en-US" dirty="0"/>
          </a:p>
        </p:txBody>
      </p:sp>
      <p:sp>
        <p:nvSpPr>
          <p:cNvPr id="5" name="Footer Placeholder 4"/>
          <p:cNvSpPr>
            <a:spLocks noGrp="1"/>
          </p:cNvSpPr>
          <p:nvPr>
            <p:ph type="ftr" sz="quarter" idx="11"/>
          </p:nvPr>
        </p:nvSpPr>
        <p:spPr/>
        <p:txBody>
          <a:bodyPr/>
          <a:lstStyle/>
          <a:p>
            <a:r>
              <a:rPr lang="en-US" smtClean="0"/>
              <a:t>ICET-PT20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5224955"/>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EDAAA9-7969-410A-812B-2462264FAADA}" type="datetime1">
              <a:rPr lang="en-US" smtClean="0"/>
              <a:t>7/28/2022</a:t>
            </a:fld>
            <a:endParaRPr lang="en-US" dirty="0"/>
          </a:p>
        </p:txBody>
      </p:sp>
      <p:sp>
        <p:nvSpPr>
          <p:cNvPr id="6" name="Footer Placeholder 5"/>
          <p:cNvSpPr>
            <a:spLocks noGrp="1"/>
          </p:cNvSpPr>
          <p:nvPr>
            <p:ph type="ftr" sz="quarter" idx="11"/>
          </p:nvPr>
        </p:nvSpPr>
        <p:spPr/>
        <p:txBody>
          <a:bodyPr/>
          <a:lstStyle/>
          <a:p>
            <a:r>
              <a:rPr lang="en-US" smtClean="0"/>
              <a:t>ICET-PT20</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628971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C4BAF5-9FEB-4C76-A2B2-360E977BD6A3}" type="datetime1">
              <a:rPr lang="en-US" smtClean="0"/>
              <a:t>7/28/2022</a:t>
            </a:fld>
            <a:endParaRPr lang="en-US" dirty="0"/>
          </a:p>
        </p:txBody>
      </p:sp>
      <p:sp>
        <p:nvSpPr>
          <p:cNvPr id="8" name="Footer Placeholder 7"/>
          <p:cNvSpPr>
            <a:spLocks noGrp="1"/>
          </p:cNvSpPr>
          <p:nvPr>
            <p:ph type="ftr" sz="quarter" idx="11"/>
          </p:nvPr>
        </p:nvSpPr>
        <p:spPr/>
        <p:txBody>
          <a:bodyPr/>
          <a:lstStyle/>
          <a:p>
            <a:r>
              <a:rPr lang="en-US" smtClean="0"/>
              <a:t>ICET-PT20</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727514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55C386-D5FC-4DB1-AEBB-8CBE83804590}" type="datetime1">
              <a:rPr lang="en-US" smtClean="0"/>
              <a:t>7/28/2022</a:t>
            </a:fld>
            <a:endParaRPr lang="en-US" dirty="0"/>
          </a:p>
        </p:txBody>
      </p:sp>
      <p:sp>
        <p:nvSpPr>
          <p:cNvPr id="4" name="Footer Placeholder 3"/>
          <p:cNvSpPr>
            <a:spLocks noGrp="1"/>
          </p:cNvSpPr>
          <p:nvPr>
            <p:ph type="ftr" sz="quarter" idx="11"/>
          </p:nvPr>
        </p:nvSpPr>
        <p:spPr/>
        <p:txBody>
          <a:bodyPr/>
          <a:lstStyle/>
          <a:p>
            <a:r>
              <a:rPr lang="en-US" smtClean="0"/>
              <a:t>ICET-PT20</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092012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A9C3E-3B22-41C5-9806-78730D680DC8}" type="datetime1">
              <a:rPr lang="en-US" smtClean="0"/>
              <a:t>7/28/2022</a:t>
            </a:fld>
            <a:endParaRPr lang="en-US" dirty="0"/>
          </a:p>
        </p:txBody>
      </p:sp>
      <p:sp>
        <p:nvSpPr>
          <p:cNvPr id="3" name="Footer Placeholder 2"/>
          <p:cNvSpPr>
            <a:spLocks noGrp="1"/>
          </p:cNvSpPr>
          <p:nvPr>
            <p:ph type="ftr" sz="quarter" idx="11"/>
          </p:nvPr>
        </p:nvSpPr>
        <p:spPr/>
        <p:txBody>
          <a:bodyPr/>
          <a:lstStyle/>
          <a:p>
            <a:r>
              <a:rPr lang="en-US" smtClean="0"/>
              <a:t>ICET-PT20</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211483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2BF1701-7FB6-4DDE-B3A7-0346555801A4}" type="datetime1">
              <a:rPr lang="en-US" smtClean="0"/>
              <a:t>7/28/2022</a:t>
            </a:fld>
            <a:endParaRPr lang="en-US" dirty="0"/>
          </a:p>
        </p:txBody>
      </p:sp>
      <p:sp>
        <p:nvSpPr>
          <p:cNvPr id="6" name="Footer Placeholder 5"/>
          <p:cNvSpPr>
            <a:spLocks noGrp="1"/>
          </p:cNvSpPr>
          <p:nvPr>
            <p:ph type="ftr" sz="quarter" idx="11"/>
          </p:nvPr>
        </p:nvSpPr>
        <p:spPr/>
        <p:txBody>
          <a:bodyPr/>
          <a:lstStyle/>
          <a:p>
            <a:r>
              <a:rPr lang="en-US" smtClean="0"/>
              <a:t>ICET-PT20</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402876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D05D61E-42F9-43CE-88FF-F86368979082}" type="datetime1">
              <a:rPr lang="en-US" smtClean="0"/>
              <a:t>7/28/2022</a:t>
            </a:fld>
            <a:endParaRPr lang="en-US" dirty="0"/>
          </a:p>
        </p:txBody>
      </p:sp>
      <p:sp>
        <p:nvSpPr>
          <p:cNvPr id="6" name="Footer Placeholder 5"/>
          <p:cNvSpPr>
            <a:spLocks noGrp="1"/>
          </p:cNvSpPr>
          <p:nvPr>
            <p:ph type="ftr" sz="quarter" idx="11"/>
          </p:nvPr>
        </p:nvSpPr>
        <p:spPr/>
        <p:txBody>
          <a:bodyPr/>
          <a:lstStyle/>
          <a:p>
            <a:r>
              <a:rPr lang="en-US" smtClean="0"/>
              <a:t>ICET-PT20</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767870"/>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45A5C39-D9AE-45F5-8D79-4735B73BFDC9}" type="datetime1">
              <a:rPr lang="en-US" smtClean="0"/>
              <a:t>7/28/2022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smtClean="0"/>
              <a:t>ICET-PT20</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42944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mc:AlternateContent xmlns:mc="http://schemas.openxmlformats.org/markup-compatibility/2006" xmlns:p14="http://schemas.microsoft.com/office/powerpoint/2010/main">
    <mc:Choice Requires="p14">
      <p:transition spd="slow" p14:dur="59000"/>
    </mc:Choice>
    <mc:Fallback xmlns="">
      <p:transition spd="slow"/>
    </mc:Fallback>
  </mc:AlternateConten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aySurynUNAw" TargetMode="External"/><Relationship Id="rId3" Type="http://schemas.openxmlformats.org/officeDocument/2006/relationships/hyperlink" Target="https://www.breathewellbeing.in/blog/best-yoga-asanas-for-diabetes-to-control-at-home-naturally/" TargetMode="External"/><Relationship Id="rId7" Type="http://schemas.openxmlformats.org/officeDocument/2006/relationships/hyperlink" Target="https://www.youtube.com/watch?v=JetpMzU8-Pc&amp;ab_channel=HackersRealm" TargetMode="External"/><Relationship Id="rId2" Type="http://schemas.openxmlformats.org/officeDocument/2006/relationships/hyperlink" Target="https://www.indiatoday.in/wellness/story/diseases-yoga-exercises-for-health-yoga-asana-medical-problems-curb-by-yoga-258533-2015-06-19" TargetMode="External"/><Relationship Id="rId1" Type="http://schemas.openxmlformats.org/officeDocument/2006/relationships/slideLayout" Target="../slideLayouts/slideLayout7.xml"/><Relationship Id="rId6" Type="http://schemas.openxmlformats.org/officeDocument/2006/relationships/hyperlink" Target="https://www.youtube.com/watch?v=T2ykss_4Af0&amp;t=137s" TargetMode="External"/><Relationship Id="rId5" Type="http://schemas.openxmlformats.org/officeDocument/2006/relationships/hyperlink" Target="https://www.youtube.com/watch?v=-ZrDjwXZGxI" TargetMode="External"/><Relationship Id="rId4" Type="http://schemas.openxmlformats.org/officeDocument/2006/relationships/hyperlink" Target="https://www.mankindpharma.com/blog/benefits-of-yoga-and-8-diseases-it-can-cur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3183" y="-77273"/>
            <a:ext cx="9530366" cy="1494086"/>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pPr>
            <a:r>
              <a:rPr lang="en-US" sz="3600" b="1" dirty="0" smtClean="0">
                <a:solidFill>
                  <a:srgbClr val="A50021"/>
                </a:solidFill>
                <a:latin typeface="Arial" panose="020B0604020202020204" pitchFamily="34" charset="0"/>
                <a:cs typeface="Arial" panose="020B0604020202020204" pitchFamily="34" charset="0"/>
              </a:rPr>
              <a:t> </a:t>
            </a:r>
            <a:r>
              <a:rPr lang="en-US" sz="2400" b="1" dirty="0" smtClean="0">
                <a:solidFill>
                  <a:srgbClr val="A50021"/>
                </a:solidFill>
                <a:latin typeface="Arial" panose="020B0604020202020204" pitchFamily="34" charset="0"/>
                <a:cs typeface="Arial" panose="020B0604020202020204" pitchFamily="34" charset="0"/>
              </a:rPr>
              <a:t>INT 200 : HUMAN POSE ESTIMATION</a:t>
            </a:r>
          </a:p>
          <a:p>
            <a:pPr>
              <a:lnSpc>
                <a:spcPct val="100000"/>
              </a:lnSpc>
            </a:pPr>
            <a:r>
              <a:rPr lang="en-US" sz="2400" b="1" dirty="0" smtClean="0">
                <a:solidFill>
                  <a:srgbClr val="A50021"/>
                </a:solidFill>
                <a:latin typeface="Arial" panose="020B0604020202020204" pitchFamily="34" charset="0"/>
                <a:cs typeface="Arial" panose="020B0604020202020204" pitchFamily="34" charset="0"/>
              </a:rPr>
              <a:t>FOR DIABETES DISORDER USING DEEP LEARNING TECHNIQUE</a:t>
            </a:r>
            <a:endParaRPr lang="en-US" sz="2400" b="1" dirty="0">
              <a:solidFill>
                <a:srgbClr val="A5002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1CA1E143-99F7-453B-BBDF-787EDA75CEC1}"/>
              </a:ext>
            </a:extLst>
          </p:cNvPr>
          <p:cNvSpPr txBox="1"/>
          <p:nvPr/>
        </p:nvSpPr>
        <p:spPr>
          <a:xfrm>
            <a:off x="441510" y="3357201"/>
            <a:ext cx="3898670" cy="923330"/>
          </a:xfrm>
          <a:prstGeom prst="rect">
            <a:avLst/>
          </a:prstGeom>
          <a:noFill/>
        </p:spPr>
        <p:txBody>
          <a:bodyPr wrap="square" rtlCol="0">
            <a:spAutoFit/>
          </a:bodyPr>
          <a:lstStyle/>
          <a:p>
            <a:r>
              <a:rPr lang="en-IN" b="1" dirty="0">
                <a:solidFill>
                  <a:schemeClr val="accent2">
                    <a:lumMod val="50000"/>
                  </a:schemeClr>
                </a:solidFill>
                <a:latin typeface="Arial" panose="020B0604020202020204" pitchFamily="34" charset="0"/>
                <a:cs typeface="Arial" panose="020B0604020202020204" pitchFamily="34" charset="0"/>
              </a:rPr>
              <a:t>Team Members</a:t>
            </a:r>
          </a:p>
          <a:p>
            <a:r>
              <a:rPr lang="en-IN" b="1" dirty="0">
                <a:solidFill>
                  <a:schemeClr val="accent6">
                    <a:lumMod val="50000"/>
                  </a:schemeClr>
                </a:solidFill>
                <a:latin typeface="Arial" panose="020B0604020202020204" pitchFamily="34" charset="0"/>
                <a:cs typeface="Arial" panose="020B0604020202020204" pitchFamily="34" charset="0"/>
              </a:rPr>
              <a:t>1</a:t>
            </a:r>
            <a:r>
              <a:rPr lang="en-IN" b="1" dirty="0" smtClean="0">
                <a:solidFill>
                  <a:schemeClr val="accent6">
                    <a:lumMod val="50000"/>
                  </a:schemeClr>
                </a:solidFill>
                <a:latin typeface="Arial" panose="020B0604020202020204" pitchFamily="34" charset="0"/>
                <a:cs typeface="Arial" panose="020B0604020202020204" pitchFamily="34" charset="0"/>
              </a:rPr>
              <a:t>. Daffney Christina (E0421032)</a:t>
            </a:r>
            <a:endParaRPr lang="en-IN" b="1" dirty="0">
              <a:solidFill>
                <a:schemeClr val="accent6">
                  <a:lumMod val="50000"/>
                </a:schemeClr>
              </a:solidFill>
              <a:latin typeface="Arial" panose="020B0604020202020204" pitchFamily="34" charset="0"/>
              <a:cs typeface="Arial" panose="020B0604020202020204" pitchFamily="34" charset="0"/>
            </a:endParaRPr>
          </a:p>
          <a:p>
            <a:endParaRPr lang="en-IN" b="1" dirty="0">
              <a:solidFill>
                <a:schemeClr val="accent6">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87838E78-0102-4F90-A6C6-365EDBEFA554}"/>
              </a:ext>
            </a:extLst>
          </p:cNvPr>
          <p:cNvSpPr txBox="1"/>
          <p:nvPr/>
        </p:nvSpPr>
        <p:spPr>
          <a:xfrm>
            <a:off x="5873662" y="3357201"/>
            <a:ext cx="2590800" cy="923330"/>
          </a:xfrm>
          <a:prstGeom prst="rect">
            <a:avLst/>
          </a:prstGeom>
          <a:noFill/>
        </p:spPr>
        <p:txBody>
          <a:bodyPr wrap="square" rtlCol="0">
            <a:spAutoFit/>
          </a:bodyPr>
          <a:lstStyle/>
          <a:p>
            <a:r>
              <a:rPr lang="en-IN" b="1" dirty="0">
                <a:solidFill>
                  <a:schemeClr val="accent2">
                    <a:lumMod val="50000"/>
                  </a:schemeClr>
                </a:solidFill>
                <a:latin typeface="Arial" panose="020B0604020202020204" pitchFamily="34" charset="0"/>
                <a:cs typeface="Arial" panose="020B0604020202020204" pitchFamily="34" charset="0"/>
              </a:rPr>
              <a:t>Project </a:t>
            </a:r>
            <a:r>
              <a:rPr lang="en-IN" b="1" dirty="0" smtClean="0">
                <a:solidFill>
                  <a:schemeClr val="accent2">
                    <a:lumMod val="50000"/>
                  </a:schemeClr>
                </a:solidFill>
                <a:latin typeface="Arial" panose="020B0604020202020204" pitchFamily="34" charset="0"/>
                <a:cs typeface="Arial" panose="020B0604020202020204" pitchFamily="34" charset="0"/>
              </a:rPr>
              <a:t>Guide:</a:t>
            </a:r>
          </a:p>
          <a:p>
            <a:r>
              <a:rPr lang="en-IN" b="1" dirty="0" err="1">
                <a:solidFill>
                  <a:schemeClr val="accent6">
                    <a:lumMod val="50000"/>
                  </a:schemeClr>
                </a:solidFill>
              </a:rPr>
              <a:t>Prof.B.Nirmala</a:t>
            </a:r>
            <a:endParaRPr lang="en-IN" b="1" dirty="0">
              <a:solidFill>
                <a:schemeClr val="accent6">
                  <a:lumMod val="50000"/>
                </a:schemeClr>
              </a:solidFill>
            </a:endParaRPr>
          </a:p>
          <a:p>
            <a:endParaRPr lang="en-IN" dirty="0"/>
          </a:p>
        </p:txBody>
      </p:sp>
      <p:sp>
        <p:nvSpPr>
          <p:cNvPr id="8" name="TextBox 7">
            <a:extLst>
              <a:ext uri="{FF2B5EF4-FFF2-40B4-BE49-F238E27FC236}">
                <a16:creationId xmlns:a16="http://schemas.microsoft.com/office/drawing/2014/main" xmlns="" id="{543562A2-963B-4C2E-B1B0-7D33D15C836E}"/>
              </a:ext>
            </a:extLst>
          </p:cNvPr>
          <p:cNvSpPr txBox="1"/>
          <p:nvPr/>
        </p:nvSpPr>
        <p:spPr>
          <a:xfrm>
            <a:off x="3272490" y="1500539"/>
            <a:ext cx="284256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INT </a:t>
            </a:r>
            <a:r>
              <a:rPr lang="en-IN" sz="2000" b="1" dirty="0" smtClean="0">
                <a:latin typeface="Arial" panose="020B0604020202020204" pitchFamily="34" charset="0"/>
                <a:cs typeface="Arial" panose="020B0604020202020204" pitchFamily="34" charset="0"/>
              </a:rPr>
              <a:t>200 </a:t>
            </a:r>
            <a:r>
              <a:rPr lang="en-IN" sz="2000" b="1" dirty="0">
                <a:latin typeface="Arial" panose="020B0604020202020204" pitchFamily="34" charset="0"/>
                <a:cs typeface="Arial" panose="020B0604020202020204" pitchFamily="34" charset="0"/>
              </a:rPr>
              <a:t>Internship </a:t>
            </a:r>
          </a:p>
        </p:txBody>
      </p:sp>
      <p:sp>
        <p:nvSpPr>
          <p:cNvPr id="12" name="TextBox 11">
            <a:extLst>
              <a:ext uri="{FF2B5EF4-FFF2-40B4-BE49-F238E27FC236}">
                <a16:creationId xmlns:a16="http://schemas.microsoft.com/office/drawing/2014/main" xmlns="" id="{C1BE009C-D6E7-4BA4-A513-197D972CCD2E}"/>
              </a:ext>
            </a:extLst>
          </p:cNvPr>
          <p:cNvSpPr txBox="1"/>
          <p:nvPr/>
        </p:nvSpPr>
        <p:spPr>
          <a:xfrm>
            <a:off x="3595303" y="2124850"/>
            <a:ext cx="1953393" cy="400110"/>
          </a:xfrm>
          <a:prstGeom prst="rect">
            <a:avLst/>
          </a:prstGeom>
          <a:noFill/>
        </p:spPr>
        <p:txBody>
          <a:bodyPr wrap="square" rtlCol="0">
            <a:spAutoFit/>
          </a:bodyPr>
          <a:lstStyle/>
          <a:p>
            <a:r>
              <a:rPr lang="en-IN" sz="2000" b="1" dirty="0">
                <a:solidFill>
                  <a:srgbClr val="FF0000"/>
                </a:solidFill>
                <a:latin typeface="Arial" panose="020B0604020202020204" pitchFamily="34" charset="0"/>
                <a:cs typeface="Arial" panose="020B0604020202020204" pitchFamily="34" charset="0"/>
              </a:rPr>
              <a:t>First Review </a:t>
            </a:r>
          </a:p>
        </p:txBody>
      </p:sp>
      <p:pic>
        <p:nvPicPr>
          <p:cNvPr id="13" name="image1.png">
            <a:extLst>
              <a:ext uri="{FF2B5EF4-FFF2-40B4-BE49-F238E27FC236}">
                <a16:creationId xmlns:a16="http://schemas.microsoft.com/office/drawing/2014/main" xmlns="" id="{234E549E-6B1C-4C5D-88D1-7087C47ACD50}"/>
              </a:ext>
            </a:extLst>
          </p:cNvPr>
          <p:cNvPicPr preferRelativeResize="0"/>
          <p:nvPr/>
        </p:nvPicPr>
        <p:blipFill>
          <a:blip r:embed="rId2"/>
          <a:srcRect/>
          <a:stretch>
            <a:fillRect/>
          </a:stretch>
        </p:blipFill>
        <p:spPr>
          <a:xfrm>
            <a:off x="477654" y="5248204"/>
            <a:ext cx="7797055" cy="1202743"/>
          </a:xfrm>
          <a:prstGeom prst="rect">
            <a:avLst/>
          </a:prstGeom>
        </p:spPr>
      </p:pic>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276592988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TextBox 2"/>
          <p:cNvSpPr txBox="1"/>
          <p:nvPr/>
        </p:nvSpPr>
        <p:spPr>
          <a:xfrm>
            <a:off x="244699" y="432303"/>
            <a:ext cx="4957472" cy="523220"/>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a:t>
            </a:r>
            <a:r>
              <a:rPr lang="en-US" sz="2800" b="1" dirty="0" smtClean="0">
                <a:solidFill>
                  <a:srgbClr val="A50021"/>
                </a:solidFill>
                <a:latin typeface="Times New Roman" panose="02020603050405020304" pitchFamily="18" charset="0"/>
                <a:cs typeface="Times New Roman" panose="02020603050405020304" pitchFamily="18" charset="0"/>
              </a:rPr>
              <a:t>done </a:t>
            </a:r>
            <a:r>
              <a:rPr lang="en-US" sz="2800" b="1" dirty="0" smtClean="0">
                <a:solidFill>
                  <a:srgbClr val="A50021"/>
                </a:solidFill>
                <a:latin typeface="Times New Roman" panose="02020603050405020304" pitchFamily="18" charset="0"/>
                <a:cs typeface="Times New Roman" panose="02020603050405020304" pitchFamily="18" charset="0"/>
              </a:rPr>
              <a:t>(2/16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479" t="10356" r="46760" b="23509"/>
          <a:stretch/>
        </p:blipFill>
        <p:spPr>
          <a:xfrm>
            <a:off x="2434107" y="1566715"/>
            <a:ext cx="4275786" cy="3400024"/>
          </a:xfrm>
          <a:prstGeom prst="rect">
            <a:avLst/>
          </a:prstGeom>
        </p:spPr>
      </p:pic>
      <p:sp>
        <p:nvSpPr>
          <p:cNvPr id="4" name="Footer Placeholder 3"/>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235846010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TextBox 2"/>
          <p:cNvSpPr txBox="1"/>
          <p:nvPr/>
        </p:nvSpPr>
        <p:spPr>
          <a:xfrm>
            <a:off x="399244" y="167426"/>
            <a:ext cx="8116105" cy="954107"/>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a:t>
            </a:r>
            <a:r>
              <a:rPr lang="en-US" sz="2800" b="1" dirty="0" smtClean="0">
                <a:solidFill>
                  <a:srgbClr val="A50021"/>
                </a:solidFill>
                <a:latin typeface="Times New Roman" panose="02020603050405020304" pitchFamily="18" charset="0"/>
                <a:cs typeface="Times New Roman" panose="02020603050405020304" pitchFamily="18" charset="0"/>
              </a:rPr>
              <a:t>done </a:t>
            </a:r>
            <a:r>
              <a:rPr lang="en-US" sz="2800" b="1" dirty="0" smtClean="0">
                <a:solidFill>
                  <a:srgbClr val="A50021"/>
                </a:solidFill>
                <a:latin typeface="Times New Roman" panose="02020603050405020304" pitchFamily="18" charset="0"/>
                <a:cs typeface="Times New Roman" panose="02020603050405020304" pitchFamily="18" charset="0"/>
              </a:rPr>
              <a:t>(3/16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sz="2800" dirty="0"/>
          </a:p>
        </p:txBody>
      </p:sp>
      <p:sp>
        <p:nvSpPr>
          <p:cNvPr id="5" name="TextBox 4"/>
          <p:cNvSpPr txBox="1"/>
          <p:nvPr/>
        </p:nvSpPr>
        <p:spPr>
          <a:xfrm>
            <a:off x="553792" y="965915"/>
            <a:ext cx="7109138" cy="369332"/>
          </a:xfrm>
          <a:prstGeom prst="rect">
            <a:avLst/>
          </a:prstGeom>
          <a:noFill/>
        </p:spPr>
        <p:txBody>
          <a:bodyPr wrap="square" rtlCol="0">
            <a:spAutoFit/>
          </a:bodyPr>
          <a:lstStyle/>
          <a:p>
            <a:r>
              <a:rPr lang="en-IN" b="1" dirty="0" smtClean="0"/>
              <a:t>OPENCV – MEDIAPIPE : </a:t>
            </a:r>
            <a:r>
              <a:rPr lang="en-IN" dirty="0" smtClean="0"/>
              <a:t>Real time Human Pose Estimation</a:t>
            </a:r>
            <a:endParaRPr lang="en-IN"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0845" t="17265" r="9156" b="4074"/>
          <a:stretch/>
        </p:blipFill>
        <p:spPr>
          <a:xfrm>
            <a:off x="965915" y="1774914"/>
            <a:ext cx="7315200" cy="4043967"/>
          </a:xfrm>
          <a:prstGeom prst="rect">
            <a:avLst/>
          </a:prstGeom>
        </p:spPr>
      </p:pic>
      <p:sp>
        <p:nvSpPr>
          <p:cNvPr id="7" name="Footer Placeholder 6"/>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1857115877"/>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TextBox 2"/>
          <p:cNvSpPr txBox="1"/>
          <p:nvPr/>
        </p:nvSpPr>
        <p:spPr>
          <a:xfrm>
            <a:off x="463639" y="399245"/>
            <a:ext cx="4881093" cy="954107"/>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a:t>
            </a:r>
            <a:r>
              <a:rPr lang="en-US" sz="2800" b="1" dirty="0" smtClean="0">
                <a:solidFill>
                  <a:srgbClr val="A50021"/>
                </a:solidFill>
                <a:latin typeface="Times New Roman" panose="02020603050405020304" pitchFamily="18" charset="0"/>
                <a:cs typeface="Times New Roman" panose="02020603050405020304" pitchFamily="18" charset="0"/>
              </a:rPr>
              <a:t>done </a:t>
            </a:r>
            <a:r>
              <a:rPr lang="en-US" sz="2800" b="1" dirty="0" smtClean="0">
                <a:solidFill>
                  <a:srgbClr val="A50021"/>
                </a:solidFill>
                <a:latin typeface="Times New Roman" panose="02020603050405020304" pitchFamily="18" charset="0"/>
                <a:cs typeface="Times New Roman" panose="02020603050405020304" pitchFamily="18" charset="0"/>
              </a:rPr>
              <a:t>(4/16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550" t="24385" r="26760" b="15241"/>
          <a:stretch/>
        </p:blipFill>
        <p:spPr>
          <a:xfrm>
            <a:off x="463639" y="1681754"/>
            <a:ext cx="5640947" cy="3103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845" t="15116" r="31831" b="67599"/>
          <a:stretch/>
        </p:blipFill>
        <p:spPr>
          <a:xfrm>
            <a:off x="862884" y="4955672"/>
            <a:ext cx="5241702" cy="8886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713" t="7940" r="39639" b="10644"/>
          <a:stretch/>
        </p:blipFill>
        <p:spPr>
          <a:xfrm>
            <a:off x="6581104" y="1658679"/>
            <a:ext cx="2253804" cy="4185635"/>
          </a:xfrm>
          <a:prstGeom prst="rect">
            <a:avLst/>
          </a:prstGeom>
        </p:spPr>
      </p:pic>
      <p:sp>
        <p:nvSpPr>
          <p:cNvPr id="7" name="TextBox 6"/>
          <p:cNvSpPr txBox="1"/>
          <p:nvPr/>
        </p:nvSpPr>
        <p:spPr>
          <a:xfrm>
            <a:off x="547351" y="1039162"/>
            <a:ext cx="5473521" cy="369332"/>
          </a:xfrm>
          <a:prstGeom prst="rect">
            <a:avLst/>
          </a:prstGeom>
          <a:noFill/>
        </p:spPr>
        <p:txBody>
          <a:bodyPr wrap="square" rtlCol="0">
            <a:spAutoFit/>
          </a:bodyPr>
          <a:lstStyle/>
          <a:p>
            <a:pPr marL="285750" indent="-285750">
              <a:buFont typeface="Wingdings" panose="05000000000000000000" pitchFamily="2" charset="2"/>
              <a:buChar char="§"/>
            </a:pPr>
            <a:r>
              <a:rPr lang="en-IN" dirty="0" smtClean="0"/>
              <a:t>Pose estimation for a video:</a:t>
            </a:r>
            <a:endParaRPr lang="en-IN" dirty="0"/>
          </a:p>
        </p:txBody>
      </p:sp>
      <p:sp>
        <p:nvSpPr>
          <p:cNvPr id="8" name="Footer Placeholder 7"/>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61768311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Rectangle 2"/>
          <p:cNvSpPr/>
          <p:nvPr/>
        </p:nvSpPr>
        <p:spPr>
          <a:xfrm>
            <a:off x="386620" y="282193"/>
            <a:ext cx="3077796" cy="523220"/>
          </a:xfrm>
          <a:prstGeom prst="rect">
            <a:avLst/>
          </a:prstGeom>
        </p:spPr>
        <p:txBody>
          <a:bodyPr wrap="square">
            <a:spAutoFit/>
          </a:bodyPr>
          <a:lstStyle/>
          <a:p>
            <a:r>
              <a:rPr lang="en-US" sz="2800" b="1" dirty="0">
                <a:solidFill>
                  <a:srgbClr val="A50021"/>
                </a:solidFill>
                <a:latin typeface="Times New Roman" panose="02020603050405020304" pitchFamily="18" charset="0"/>
                <a:cs typeface="Times New Roman" panose="02020603050405020304" pitchFamily="18" charset="0"/>
              </a:rPr>
              <a:t>Work </a:t>
            </a:r>
            <a:r>
              <a:rPr lang="en-US" sz="2800" b="1" dirty="0" smtClean="0">
                <a:solidFill>
                  <a:srgbClr val="A50021"/>
                </a:solidFill>
                <a:latin typeface="Times New Roman" panose="02020603050405020304" pitchFamily="18" charset="0"/>
                <a:cs typeface="Times New Roman" panose="02020603050405020304" pitchFamily="18" charset="0"/>
              </a:rPr>
              <a:t>done </a:t>
            </a:r>
            <a:r>
              <a:rPr lang="en-US" sz="2800" b="1" dirty="0" smtClean="0">
                <a:solidFill>
                  <a:srgbClr val="A50021"/>
                </a:solidFill>
                <a:latin typeface="Times New Roman" panose="02020603050405020304" pitchFamily="18" charset="0"/>
                <a:cs typeface="Times New Roman" panose="02020603050405020304" pitchFamily="18" charset="0"/>
              </a:rPr>
              <a:t>(5/16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986" t="39416" r="24930" b="1713"/>
          <a:stretch/>
        </p:blipFill>
        <p:spPr>
          <a:xfrm>
            <a:off x="566671" y="1468192"/>
            <a:ext cx="5548380" cy="3026536"/>
          </a:xfrm>
          <a:prstGeom prst="rect">
            <a:avLst/>
          </a:prstGeom>
        </p:spPr>
      </p:pic>
      <p:sp>
        <p:nvSpPr>
          <p:cNvPr id="5" name="TextBox 4"/>
          <p:cNvSpPr txBox="1"/>
          <p:nvPr/>
        </p:nvSpPr>
        <p:spPr>
          <a:xfrm>
            <a:off x="566670" y="805413"/>
            <a:ext cx="4803820" cy="369332"/>
          </a:xfrm>
          <a:prstGeom prst="rect">
            <a:avLst/>
          </a:prstGeom>
          <a:noFill/>
        </p:spPr>
        <p:txBody>
          <a:bodyPr wrap="square" rtlCol="0">
            <a:spAutoFit/>
          </a:bodyPr>
          <a:lstStyle/>
          <a:p>
            <a:pPr marL="285750" indent="-285750">
              <a:buFont typeface="Wingdings" panose="05000000000000000000" pitchFamily="2" charset="2"/>
              <a:buChar char="§"/>
            </a:pPr>
            <a:r>
              <a:rPr lang="en-IN" dirty="0" smtClean="0"/>
              <a:t>Real time pose estimation</a:t>
            </a:r>
            <a:endParaRPr lang="en-IN" dirty="0"/>
          </a:p>
        </p:txBody>
      </p:sp>
      <p:sp>
        <p:nvSpPr>
          <p:cNvPr id="6" name="Footer Placeholder 5"/>
          <p:cNvSpPr>
            <a:spLocks noGrp="1"/>
          </p:cNvSpPr>
          <p:nvPr>
            <p:ph type="ftr" sz="quarter" idx="11"/>
          </p:nvPr>
        </p:nvSpPr>
        <p:spPr/>
        <p:txBody>
          <a:bodyPr/>
          <a:lstStyle/>
          <a:p>
            <a:r>
              <a:rPr lang="en-US" smtClean="0"/>
              <a:t>ICET-PT20</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9013" t="11860" r="23663" b="26013"/>
          <a:stretch/>
        </p:blipFill>
        <p:spPr>
          <a:xfrm>
            <a:off x="6380677" y="1468192"/>
            <a:ext cx="2498501" cy="3193960"/>
          </a:xfrm>
          <a:prstGeom prst="rect">
            <a:avLst/>
          </a:prstGeom>
        </p:spPr>
      </p:pic>
    </p:spTree>
    <p:extLst>
      <p:ext uri="{BB962C8B-B14F-4D97-AF65-F5344CB8AC3E}">
        <p14:creationId xmlns:p14="http://schemas.microsoft.com/office/powerpoint/2010/main" val="3448696560"/>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TextBox 2"/>
          <p:cNvSpPr txBox="1"/>
          <p:nvPr/>
        </p:nvSpPr>
        <p:spPr>
          <a:xfrm>
            <a:off x="515155" y="190013"/>
            <a:ext cx="3116688" cy="954107"/>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a:t>
            </a:r>
            <a:r>
              <a:rPr lang="en-US" sz="2800" b="1" dirty="0" smtClean="0">
                <a:solidFill>
                  <a:srgbClr val="A50021"/>
                </a:solidFill>
                <a:latin typeface="Times New Roman" panose="02020603050405020304" pitchFamily="18" charset="0"/>
                <a:cs typeface="Times New Roman" panose="02020603050405020304" pitchFamily="18" charset="0"/>
              </a:rPr>
              <a:t>done </a:t>
            </a:r>
            <a:r>
              <a:rPr lang="en-US" sz="2800" b="1" dirty="0" smtClean="0">
                <a:solidFill>
                  <a:srgbClr val="A50021"/>
                </a:solidFill>
                <a:latin typeface="Times New Roman" panose="02020603050405020304" pitchFamily="18" charset="0"/>
                <a:cs typeface="Times New Roman" panose="02020603050405020304" pitchFamily="18" charset="0"/>
              </a:rPr>
              <a:t>(6/16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sz="2800" dirty="0"/>
          </a:p>
        </p:txBody>
      </p:sp>
      <p:sp>
        <p:nvSpPr>
          <p:cNvPr id="4" name="TextBox 3"/>
          <p:cNvSpPr txBox="1"/>
          <p:nvPr/>
        </p:nvSpPr>
        <p:spPr>
          <a:xfrm>
            <a:off x="669701" y="1040381"/>
            <a:ext cx="4417454" cy="369332"/>
          </a:xfrm>
          <a:prstGeom prst="rect">
            <a:avLst/>
          </a:prstGeom>
          <a:noFill/>
        </p:spPr>
        <p:txBody>
          <a:bodyPr wrap="square" rtlCol="0">
            <a:spAutoFit/>
          </a:bodyPr>
          <a:lstStyle/>
          <a:p>
            <a:pPr marL="285750" indent="-285750">
              <a:buFont typeface="Arial" panose="020B0604020202020204" pitchFamily="34" charset="0"/>
              <a:buChar char="•"/>
            </a:pPr>
            <a:r>
              <a:rPr lang="en-IN" dirty="0" smtClean="0"/>
              <a:t>Importing libraries</a:t>
            </a:r>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986" t="44426" r="35352" b="41044"/>
          <a:stretch/>
        </p:blipFill>
        <p:spPr>
          <a:xfrm>
            <a:off x="669701" y="1614221"/>
            <a:ext cx="4906851" cy="746975"/>
          </a:xfrm>
          <a:prstGeom prst="rect">
            <a:avLst/>
          </a:prstGeom>
        </p:spPr>
      </p:pic>
      <p:sp>
        <p:nvSpPr>
          <p:cNvPr id="8" name="TextBox 7"/>
          <p:cNvSpPr txBox="1"/>
          <p:nvPr/>
        </p:nvSpPr>
        <p:spPr>
          <a:xfrm>
            <a:off x="669701" y="2622065"/>
            <a:ext cx="5125792" cy="369332"/>
          </a:xfrm>
          <a:prstGeom prst="rect">
            <a:avLst/>
          </a:prstGeom>
          <a:noFill/>
        </p:spPr>
        <p:txBody>
          <a:bodyPr wrap="square" rtlCol="0">
            <a:spAutoFit/>
          </a:bodyPr>
          <a:lstStyle/>
          <a:p>
            <a:pPr marL="285750" indent="-285750">
              <a:buFont typeface="Arial" panose="020B0604020202020204" pitchFamily="34" charset="0"/>
              <a:buChar char="•"/>
            </a:pPr>
            <a:r>
              <a:rPr lang="en-IN" dirty="0" smtClean="0"/>
              <a:t>Initializing and setting up the pose function </a:t>
            </a:r>
            <a:endParaRPr lang="en-IN"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1691" t="61211" r="14930" b="31274"/>
          <a:stretch/>
        </p:blipFill>
        <p:spPr>
          <a:xfrm>
            <a:off x="776757" y="3290903"/>
            <a:ext cx="6709893" cy="386367"/>
          </a:xfrm>
          <a:prstGeom prst="rect">
            <a:avLst/>
          </a:prstGeom>
        </p:spPr>
      </p:pic>
      <p:sp>
        <p:nvSpPr>
          <p:cNvPr id="10" name="TextBox 9"/>
          <p:cNvSpPr txBox="1"/>
          <p:nvPr/>
        </p:nvSpPr>
        <p:spPr>
          <a:xfrm>
            <a:off x="669701" y="3961605"/>
            <a:ext cx="6709893" cy="369332"/>
          </a:xfrm>
          <a:prstGeom prst="rect">
            <a:avLst/>
          </a:prstGeom>
          <a:noFill/>
        </p:spPr>
        <p:txBody>
          <a:bodyPr wrap="square" rtlCol="0">
            <a:spAutoFit/>
          </a:bodyPr>
          <a:lstStyle/>
          <a:p>
            <a:pPr marL="285750" indent="-285750">
              <a:buFont typeface="Arial" panose="020B0604020202020204" pitchFamily="34" charset="0"/>
              <a:buChar char="•"/>
            </a:pPr>
            <a:r>
              <a:rPr lang="en-IN" dirty="0" smtClean="0"/>
              <a:t>Calculating the angle</a:t>
            </a:r>
            <a:endParaRPr lang="en-IN"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2254" t="34406" r="42394" b="26765"/>
          <a:stretch/>
        </p:blipFill>
        <p:spPr>
          <a:xfrm>
            <a:off x="776757" y="4459326"/>
            <a:ext cx="4146997" cy="1996226"/>
          </a:xfrm>
          <a:prstGeom prst="rect">
            <a:avLst/>
          </a:prstGeom>
        </p:spPr>
      </p:pic>
      <p:sp>
        <p:nvSpPr>
          <p:cNvPr id="12" name="Footer Placeholder 11"/>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250037698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15</a:t>
            </a:fld>
            <a:endParaRPr lang="en-US" dirty="0"/>
          </a:p>
        </p:txBody>
      </p:sp>
      <p:sp>
        <p:nvSpPr>
          <p:cNvPr id="3" name="TextBox 2"/>
          <p:cNvSpPr txBox="1"/>
          <p:nvPr/>
        </p:nvSpPr>
        <p:spPr>
          <a:xfrm>
            <a:off x="579549" y="425003"/>
            <a:ext cx="3232597" cy="954107"/>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a:t>
            </a:r>
            <a:r>
              <a:rPr lang="en-US" sz="2800" b="1" dirty="0" smtClean="0">
                <a:solidFill>
                  <a:srgbClr val="A50021"/>
                </a:solidFill>
                <a:latin typeface="Times New Roman" panose="02020603050405020304" pitchFamily="18" charset="0"/>
                <a:cs typeface="Times New Roman" panose="02020603050405020304" pitchFamily="18" charset="0"/>
              </a:rPr>
              <a:t>done </a:t>
            </a:r>
            <a:r>
              <a:rPr lang="en-US" sz="2800" b="1" dirty="0" smtClean="0">
                <a:solidFill>
                  <a:srgbClr val="A50021"/>
                </a:solidFill>
                <a:latin typeface="Times New Roman" panose="02020603050405020304" pitchFamily="18" charset="0"/>
                <a:cs typeface="Times New Roman" panose="02020603050405020304" pitchFamily="18" charset="0"/>
              </a:rPr>
              <a:t>(7/16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sz="2800" dirty="0"/>
          </a:p>
        </p:txBody>
      </p:sp>
      <p:sp>
        <p:nvSpPr>
          <p:cNvPr id="4" name="TextBox 3"/>
          <p:cNvSpPr txBox="1"/>
          <p:nvPr/>
        </p:nvSpPr>
        <p:spPr>
          <a:xfrm>
            <a:off x="579549" y="1009778"/>
            <a:ext cx="6143222" cy="369332"/>
          </a:xfrm>
          <a:prstGeom prst="rect">
            <a:avLst/>
          </a:prstGeom>
          <a:noFill/>
        </p:spPr>
        <p:txBody>
          <a:bodyPr wrap="square" rtlCol="0">
            <a:spAutoFit/>
          </a:bodyPr>
          <a:lstStyle/>
          <a:p>
            <a:r>
              <a:rPr lang="en-IN" dirty="0" smtClean="0"/>
              <a:t> Pose classification with angle between the landmarks</a:t>
            </a:r>
            <a:endParaRPr lang="en-IN" dirty="0"/>
          </a:p>
        </p:txBody>
      </p:sp>
      <p:sp>
        <p:nvSpPr>
          <p:cNvPr id="5" name="Footer Placeholder 4"/>
          <p:cNvSpPr>
            <a:spLocks noGrp="1"/>
          </p:cNvSpPr>
          <p:nvPr>
            <p:ph type="ftr" sz="quarter" idx="11"/>
          </p:nvPr>
        </p:nvSpPr>
        <p:spPr/>
        <p:txBody>
          <a:bodyPr/>
          <a:lstStyle/>
          <a:p>
            <a:r>
              <a:rPr lang="en-US" sz="1000" dirty="0" smtClean="0"/>
              <a:t>ICET-PT20</a:t>
            </a:r>
            <a:endParaRPr lang="en-US" sz="10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704" t="18122" r="16479"/>
          <a:stretch/>
        </p:blipFill>
        <p:spPr>
          <a:xfrm>
            <a:off x="695459" y="1481071"/>
            <a:ext cx="6658378" cy="4209332"/>
          </a:xfrm>
          <a:prstGeom prst="rect">
            <a:avLst/>
          </a:prstGeom>
        </p:spPr>
      </p:pic>
    </p:spTree>
    <p:extLst>
      <p:ext uri="{BB962C8B-B14F-4D97-AF65-F5344CB8AC3E}">
        <p14:creationId xmlns:p14="http://schemas.microsoft.com/office/powerpoint/2010/main" val="397072232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16</a:t>
            </a:fld>
            <a:endParaRPr lang="en-US" dirty="0"/>
          </a:p>
        </p:txBody>
      </p:sp>
      <p:sp>
        <p:nvSpPr>
          <p:cNvPr id="3" name="TextBox 2"/>
          <p:cNvSpPr txBox="1"/>
          <p:nvPr/>
        </p:nvSpPr>
        <p:spPr>
          <a:xfrm>
            <a:off x="540913" y="450761"/>
            <a:ext cx="3232597" cy="800219"/>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a:t>
            </a:r>
            <a:r>
              <a:rPr lang="en-US" sz="2800" b="1" dirty="0" smtClean="0">
                <a:solidFill>
                  <a:srgbClr val="A50021"/>
                </a:solidFill>
                <a:latin typeface="Times New Roman" panose="02020603050405020304" pitchFamily="18" charset="0"/>
                <a:cs typeface="Times New Roman" panose="02020603050405020304" pitchFamily="18" charset="0"/>
              </a:rPr>
              <a:t>done </a:t>
            </a:r>
            <a:r>
              <a:rPr lang="en-US" sz="2800" b="1" dirty="0" smtClean="0">
                <a:solidFill>
                  <a:srgbClr val="A50021"/>
                </a:solidFill>
                <a:latin typeface="Times New Roman" panose="02020603050405020304" pitchFamily="18" charset="0"/>
                <a:cs typeface="Times New Roman" panose="02020603050405020304" pitchFamily="18" charset="0"/>
              </a:rPr>
              <a:t>(</a:t>
            </a:r>
            <a:r>
              <a:rPr lang="en-US" sz="2800" b="1" dirty="0">
                <a:solidFill>
                  <a:srgbClr val="A50021"/>
                </a:solidFill>
                <a:latin typeface="Times New Roman" panose="02020603050405020304" pitchFamily="18" charset="0"/>
                <a:cs typeface="Times New Roman" panose="02020603050405020304" pitchFamily="18" charset="0"/>
              </a:rPr>
              <a:t>8</a:t>
            </a:r>
            <a:r>
              <a:rPr lang="en-US" sz="2800" b="1" dirty="0" smtClean="0">
                <a:solidFill>
                  <a:srgbClr val="A50021"/>
                </a:solidFill>
                <a:latin typeface="Times New Roman" panose="02020603050405020304" pitchFamily="18" charset="0"/>
                <a:cs typeface="Times New Roman" panose="02020603050405020304" pitchFamily="18" charset="0"/>
              </a:rPr>
              <a:t>/16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dirty="0"/>
          </a:p>
        </p:txBody>
      </p:sp>
      <p:sp>
        <p:nvSpPr>
          <p:cNvPr id="4" name="Footer Placeholder 3"/>
          <p:cNvSpPr>
            <a:spLocks noGrp="1"/>
          </p:cNvSpPr>
          <p:nvPr>
            <p:ph type="ftr" sz="quarter" idx="11"/>
          </p:nvPr>
        </p:nvSpPr>
        <p:spPr/>
        <p:txBody>
          <a:bodyPr/>
          <a:lstStyle/>
          <a:p>
            <a:r>
              <a:rPr lang="en-US" smtClean="0"/>
              <a:t>ICET-PT20</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183" t="14865" r="25070" b="16744"/>
          <a:stretch/>
        </p:blipFill>
        <p:spPr>
          <a:xfrm>
            <a:off x="1790163" y="1250980"/>
            <a:ext cx="5280339" cy="3515932"/>
          </a:xfrm>
          <a:prstGeom prst="rect">
            <a:avLst/>
          </a:prstGeom>
        </p:spPr>
      </p:pic>
    </p:spTree>
    <p:extLst>
      <p:ext uri="{BB962C8B-B14F-4D97-AF65-F5344CB8AC3E}">
        <p14:creationId xmlns:p14="http://schemas.microsoft.com/office/powerpoint/2010/main" val="257482892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sp>
        <p:nvSpPr>
          <p:cNvPr id="4" name="TextBox 3"/>
          <p:cNvSpPr txBox="1"/>
          <p:nvPr/>
        </p:nvSpPr>
        <p:spPr>
          <a:xfrm>
            <a:off x="540913" y="450761"/>
            <a:ext cx="4816698" cy="954107"/>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done </a:t>
            </a:r>
            <a:r>
              <a:rPr lang="en-US" sz="2800" b="1" dirty="0" smtClean="0">
                <a:solidFill>
                  <a:srgbClr val="A50021"/>
                </a:solidFill>
                <a:latin typeface="Times New Roman" panose="02020603050405020304" pitchFamily="18" charset="0"/>
                <a:cs typeface="Times New Roman" panose="02020603050405020304" pitchFamily="18" charset="0"/>
              </a:rPr>
              <a:t>(</a:t>
            </a:r>
            <a:r>
              <a:rPr lang="en-US" sz="2800" b="1" dirty="0">
                <a:solidFill>
                  <a:srgbClr val="A50021"/>
                </a:solidFill>
                <a:latin typeface="Times New Roman" panose="02020603050405020304" pitchFamily="18" charset="0"/>
                <a:cs typeface="Times New Roman" panose="02020603050405020304" pitchFamily="18" charset="0"/>
              </a:rPr>
              <a:t>9</a:t>
            </a:r>
            <a:r>
              <a:rPr lang="en-US" sz="2800" b="1" dirty="0" smtClean="0">
                <a:solidFill>
                  <a:srgbClr val="A50021"/>
                </a:solidFill>
                <a:latin typeface="Times New Roman" panose="02020603050405020304" pitchFamily="18" charset="0"/>
                <a:cs typeface="Times New Roman" panose="02020603050405020304" pitchFamily="18" charset="0"/>
              </a:rPr>
              <a:t>/16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sz="2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7747" t="16118" r="29436" b="17496"/>
          <a:stretch/>
        </p:blipFill>
        <p:spPr>
          <a:xfrm>
            <a:off x="4572000" y="1223493"/>
            <a:ext cx="4378816" cy="341290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7887" t="15617" r="39578"/>
          <a:stretch/>
        </p:blipFill>
        <p:spPr>
          <a:xfrm>
            <a:off x="450760" y="1223493"/>
            <a:ext cx="3889421" cy="4338120"/>
          </a:xfrm>
          <a:prstGeom prst="rect">
            <a:avLst/>
          </a:prstGeom>
        </p:spPr>
      </p:pic>
    </p:spTree>
    <p:extLst>
      <p:ext uri="{BB962C8B-B14F-4D97-AF65-F5344CB8AC3E}">
        <p14:creationId xmlns:p14="http://schemas.microsoft.com/office/powerpoint/2010/main" val="356907465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704" t="16619" r="21690" b="73110"/>
          <a:stretch/>
        </p:blipFill>
        <p:spPr>
          <a:xfrm>
            <a:off x="1481070" y="1146219"/>
            <a:ext cx="6181860" cy="528035"/>
          </a:xfrm>
          <a:prstGeom prst="rect">
            <a:avLst/>
          </a:prstGeom>
        </p:spPr>
      </p:pic>
      <p:sp>
        <p:nvSpPr>
          <p:cNvPr id="8" name="TextBox 7"/>
          <p:cNvSpPr txBox="1"/>
          <p:nvPr/>
        </p:nvSpPr>
        <p:spPr>
          <a:xfrm>
            <a:off x="618186" y="373487"/>
            <a:ext cx="3760631" cy="800219"/>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done (</a:t>
            </a:r>
            <a:r>
              <a:rPr lang="en-US" sz="2800" b="1" dirty="0" smtClean="0">
                <a:solidFill>
                  <a:srgbClr val="A50021"/>
                </a:solidFill>
                <a:latin typeface="Times New Roman" panose="02020603050405020304" pitchFamily="18" charset="0"/>
                <a:cs typeface="Times New Roman" panose="02020603050405020304" pitchFamily="18" charset="0"/>
              </a:rPr>
              <a:t>10/16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606" t="17120" r="33099"/>
          <a:stretch/>
        </p:blipFill>
        <p:spPr>
          <a:xfrm>
            <a:off x="2125014" y="1884879"/>
            <a:ext cx="4507606" cy="4260847"/>
          </a:xfrm>
          <a:prstGeom prst="rect">
            <a:avLst/>
          </a:prstGeom>
        </p:spPr>
      </p:pic>
    </p:spTree>
    <p:extLst>
      <p:ext uri="{BB962C8B-B14F-4D97-AF65-F5344CB8AC3E}">
        <p14:creationId xmlns:p14="http://schemas.microsoft.com/office/powerpoint/2010/main" val="162547266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986" t="17120" r="24085" b="72358"/>
          <a:stretch/>
        </p:blipFill>
        <p:spPr>
          <a:xfrm>
            <a:off x="1603419" y="1429555"/>
            <a:ext cx="5937161" cy="540914"/>
          </a:xfrm>
          <a:prstGeom prst="rect">
            <a:avLst/>
          </a:prstGeom>
        </p:spPr>
      </p:pic>
      <p:sp>
        <p:nvSpPr>
          <p:cNvPr id="5" name="TextBox 4"/>
          <p:cNvSpPr txBox="1"/>
          <p:nvPr/>
        </p:nvSpPr>
        <p:spPr>
          <a:xfrm>
            <a:off x="579549" y="360608"/>
            <a:ext cx="3103809" cy="800219"/>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done (</a:t>
            </a:r>
            <a:r>
              <a:rPr lang="en-US" sz="2800" b="1" dirty="0" smtClean="0">
                <a:solidFill>
                  <a:srgbClr val="A50021"/>
                </a:solidFill>
                <a:latin typeface="Times New Roman" panose="02020603050405020304" pitchFamily="18" charset="0"/>
                <a:cs typeface="Times New Roman" panose="02020603050405020304" pitchFamily="18" charset="0"/>
              </a:rPr>
              <a:t>11/16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493" t="34907" r="30986"/>
          <a:stretch/>
        </p:blipFill>
        <p:spPr>
          <a:xfrm>
            <a:off x="1931831" y="2200262"/>
            <a:ext cx="4893972" cy="3346447"/>
          </a:xfrm>
          <a:prstGeom prst="rect">
            <a:avLst/>
          </a:prstGeom>
        </p:spPr>
      </p:pic>
    </p:spTree>
    <p:extLst>
      <p:ext uri="{BB962C8B-B14F-4D97-AF65-F5344CB8AC3E}">
        <p14:creationId xmlns:p14="http://schemas.microsoft.com/office/powerpoint/2010/main" val="416634604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a:t>
            </a:fld>
            <a:endParaRPr lang="en-US" dirty="0"/>
          </a:p>
        </p:txBody>
      </p:sp>
      <p:sp>
        <p:nvSpPr>
          <p:cNvPr id="4" name="TextBox 3"/>
          <p:cNvSpPr txBox="1"/>
          <p:nvPr/>
        </p:nvSpPr>
        <p:spPr>
          <a:xfrm>
            <a:off x="502276" y="321972"/>
            <a:ext cx="3825025" cy="523220"/>
          </a:xfrm>
          <a:prstGeom prst="rect">
            <a:avLst/>
          </a:prstGeom>
          <a:noFill/>
        </p:spPr>
        <p:txBody>
          <a:bodyPr wrap="square" rtlCol="0">
            <a:spAutoFit/>
          </a:bodyPr>
          <a:lstStyle/>
          <a:p>
            <a:r>
              <a:rPr lang="en-US" sz="2800" b="1" dirty="0" smtClean="0">
                <a:solidFill>
                  <a:srgbClr val="A50021"/>
                </a:solidFill>
                <a:latin typeface="Times New Roman" panose="02020603050405020304" pitchFamily="18" charset="0"/>
                <a:cs typeface="Times New Roman" panose="02020603050405020304" pitchFamily="18" charset="0"/>
              </a:rPr>
              <a:t>Agenda</a:t>
            </a:r>
            <a:endParaRPr lang="en-IN" sz="2800" dirty="0"/>
          </a:p>
        </p:txBody>
      </p:sp>
      <p:sp>
        <p:nvSpPr>
          <p:cNvPr id="5" name="TextBox 4"/>
          <p:cNvSpPr txBox="1"/>
          <p:nvPr/>
        </p:nvSpPr>
        <p:spPr>
          <a:xfrm>
            <a:off x="978794" y="1236372"/>
            <a:ext cx="6490952" cy="4043966"/>
          </a:xfrm>
          <a:prstGeom prst="rect">
            <a:avLst/>
          </a:prstGeom>
          <a:noFill/>
        </p:spPr>
        <p:txBody>
          <a:bodyPr wrap="square" rtlCol="0">
            <a:spAutoFit/>
          </a:bodyPr>
          <a:lstStyle/>
          <a:p>
            <a:pPr marL="285750" indent="-285750" algn="just">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Introduction   </a:t>
            </a:r>
          </a:p>
          <a:p>
            <a:pPr algn="just"/>
            <a:r>
              <a:rPr lang="en-IN" b="1"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Problem statement</a:t>
            </a:r>
          </a:p>
          <a:p>
            <a:pPr marL="285750" indent="-285750" algn="just">
              <a:buFont typeface="Wingdings" panose="05000000000000000000" pitchFamily="2" charset="2"/>
              <a:buChar char="v"/>
            </a:pPr>
            <a:endParaRPr lang="en-IN"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Research survey</a:t>
            </a:r>
          </a:p>
          <a:p>
            <a:pPr marL="285750" indent="-285750" algn="just">
              <a:buFont typeface="Wingdings" panose="05000000000000000000" pitchFamily="2" charset="2"/>
              <a:buChar char="v"/>
            </a:pPr>
            <a:endParaRPr lang="en-IN"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Work Flow</a:t>
            </a:r>
          </a:p>
          <a:p>
            <a:pPr marL="285750" indent="-285750" algn="just">
              <a:buFont typeface="Wingdings" panose="05000000000000000000" pitchFamily="2" charset="2"/>
              <a:buChar char="v"/>
            </a:pPr>
            <a:endParaRPr lang="en-IN"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Work Done</a:t>
            </a:r>
          </a:p>
          <a:p>
            <a:pPr marL="285750" indent="-285750" algn="just">
              <a:buFont typeface="Wingdings" panose="05000000000000000000" pitchFamily="2" charset="2"/>
              <a:buChar char="v"/>
            </a:pPr>
            <a:endParaRPr lang="en-IN"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Timeline of the work</a:t>
            </a:r>
          </a:p>
          <a:p>
            <a:pPr marL="285750" indent="-285750" algn="just">
              <a:buFont typeface="Wingdings" panose="05000000000000000000" pitchFamily="2" charset="2"/>
              <a:buChar char="v"/>
            </a:pPr>
            <a:endParaRPr lang="en-IN"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References</a:t>
            </a:r>
          </a:p>
          <a:p>
            <a:endParaRPr lang="en-IN" dirty="0"/>
          </a:p>
        </p:txBody>
      </p:sp>
    </p:spTree>
    <p:extLst>
      <p:ext uri="{BB962C8B-B14F-4D97-AF65-F5344CB8AC3E}">
        <p14:creationId xmlns:p14="http://schemas.microsoft.com/office/powerpoint/2010/main" val="254929612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sp>
        <p:nvSpPr>
          <p:cNvPr id="4" name="TextBox 3"/>
          <p:cNvSpPr txBox="1"/>
          <p:nvPr/>
        </p:nvSpPr>
        <p:spPr>
          <a:xfrm>
            <a:off x="566670" y="309093"/>
            <a:ext cx="3567448" cy="954107"/>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done (</a:t>
            </a:r>
            <a:r>
              <a:rPr lang="en-US" sz="2800" b="1" dirty="0" smtClean="0">
                <a:solidFill>
                  <a:srgbClr val="A50021"/>
                </a:solidFill>
                <a:latin typeface="Times New Roman" panose="02020603050405020304" pitchFamily="18" charset="0"/>
                <a:cs typeface="Times New Roman" panose="02020603050405020304" pitchFamily="18" charset="0"/>
              </a:rPr>
              <a:t>12/16</a:t>
            </a:r>
            <a:r>
              <a:rPr lang="en-US" sz="2800" b="1" dirty="0">
                <a:solidFill>
                  <a:srgbClr val="A50021"/>
                </a:solidFill>
                <a:latin typeface="Times New Roman" panose="02020603050405020304" pitchFamily="18" charset="0"/>
                <a:cs typeface="Times New Roman" panose="02020603050405020304" pitchFamily="18" charset="0"/>
              </a:rPr>
              <a:t>) </a:t>
            </a:r>
            <a:endParaRPr lang="en-IN" sz="2800" dirty="0"/>
          </a:p>
          <a:p>
            <a:endParaRPr lang="en-IN" sz="28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704" t="19875" r="31408" b="15992"/>
          <a:stretch/>
        </p:blipFill>
        <p:spPr>
          <a:xfrm>
            <a:off x="1925391" y="1468190"/>
            <a:ext cx="5293217" cy="3296993"/>
          </a:xfrm>
          <a:prstGeom prst="rect">
            <a:avLst/>
          </a:prstGeom>
        </p:spPr>
      </p:pic>
    </p:spTree>
    <p:extLst>
      <p:ext uri="{BB962C8B-B14F-4D97-AF65-F5344CB8AC3E}">
        <p14:creationId xmlns:p14="http://schemas.microsoft.com/office/powerpoint/2010/main" val="242035714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423" t="15116" r="23098" b="75114"/>
          <a:stretch/>
        </p:blipFill>
        <p:spPr>
          <a:xfrm>
            <a:off x="1622737" y="1352282"/>
            <a:ext cx="6078829" cy="502276"/>
          </a:xfrm>
          <a:prstGeom prst="rect">
            <a:avLst/>
          </a:prstGeom>
        </p:spPr>
      </p:pic>
      <p:sp>
        <p:nvSpPr>
          <p:cNvPr id="5" name="TextBox 4"/>
          <p:cNvSpPr txBox="1"/>
          <p:nvPr/>
        </p:nvSpPr>
        <p:spPr>
          <a:xfrm>
            <a:off x="643944" y="321972"/>
            <a:ext cx="4069724" cy="954107"/>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done (</a:t>
            </a:r>
            <a:r>
              <a:rPr lang="en-US" sz="2800" b="1" dirty="0" smtClean="0">
                <a:solidFill>
                  <a:srgbClr val="A50021"/>
                </a:solidFill>
                <a:latin typeface="Times New Roman" panose="02020603050405020304" pitchFamily="18" charset="0"/>
                <a:cs typeface="Times New Roman" panose="02020603050405020304" pitchFamily="18" charset="0"/>
              </a:rPr>
              <a:t>13/16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sz="28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7606" t="15116" r="37886"/>
          <a:stretch/>
        </p:blipFill>
        <p:spPr>
          <a:xfrm>
            <a:off x="2163651" y="1930761"/>
            <a:ext cx="4069724" cy="4363878"/>
          </a:xfrm>
          <a:prstGeom prst="rect">
            <a:avLst/>
          </a:prstGeom>
        </p:spPr>
      </p:pic>
    </p:spTree>
    <p:extLst>
      <p:ext uri="{BB962C8B-B14F-4D97-AF65-F5344CB8AC3E}">
        <p14:creationId xmlns:p14="http://schemas.microsoft.com/office/powerpoint/2010/main" val="1630645378"/>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422" t="19124" r="29436" b="70354"/>
          <a:stretch/>
        </p:blipFill>
        <p:spPr>
          <a:xfrm>
            <a:off x="1822361" y="1442435"/>
            <a:ext cx="5499278" cy="540912"/>
          </a:xfrm>
          <a:prstGeom prst="rect">
            <a:avLst/>
          </a:prstGeom>
        </p:spPr>
      </p:pic>
      <p:sp>
        <p:nvSpPr>
          <p:cNvPr id="5" name="TextBox 4"/>
          <p:cNvSpPr txBox="1"/>
          <p:nvPr/>
        </p:nvSpPr>
        <p:spPr>
          <a:xfrm>
            <a:off x="682580" y="321972"/>
            <a:ext cx="3889420" cy="800219"/>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done (</a:t>
            </a:r>
            <a:r>
              <a:rPr lang="en-US" sz="2800" b="1" dirty="0" smtClean="0">
                <a:solidFill>
                  <a:srgbClr val="A50021"/>
                </a:solidFill>
                <a:latin typeface="Times New Roman" panose="02020603050405020304" pitchFamily="18" charset="0"/>
                <a:cs typeface="Times New Roman" panose="02020603050405020304" pitchFamily="18" charset="0"/>
              </a:rPr>
              <a:t>14/16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IN" sz="2800" dirty="0"/>
          </a:p>
          <a:p>
            <a:endParaRPr lang="en-IN"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7042" t="39666" r="32676" b="6974"/>
          <a:stretch/>
        </p:blipFill>
        <p:spPr>
          <a:xfrm>
            <a:off x="2395471" y="2303591"/>
            <a:ext cx="4597757" cy="2743201"/>
          </a:xfrm>
          <a:prstGeom prst="rect">
            <a:avLst/>
          </a:prstGeom>
        </p:spPr>
      </p:pic>
    </p:spTree>
    <p:extLst>
      <p:ext uri="{BB962C8B-B14F-4D97-AF65-F5344CB8AC3E}">
        <p14:creationId xmlns:p14="http://schemas.microsoft.com/office/powerpoint/2010/main" val="2190626390"/>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423" t="14866" r="20140"/>
          <a:stretch/>
        </p:blipFill>
        <p:spPr>
          <a:xfrm>
            <a:off x="1397357" y="1365159"/>
            <a:ext cx="6349285" cy="4376757"/>
          </a:xfrm>
          <a:prstGeom prst="rect">
            <a:avLst/>
          </a:prstGeom>
        </p:spPr>
      </p:pic>
      <p:sp>
        <p:nvSpPr>
          <p:cNvPr id="6" name="TextBox 5"/>
          <p:cNvSpPr txBox="1"/>
          <p:nvPr/>
        </p:nvSpPr>
        <p:spPr>
          <a:xfrm>
            <a:off x="837127" y="296214"/>
            <a:ext cx="3902298" cy="800219"/>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done (</a:t>
            </a:r>
            <a:r>
              <a:rPr lang="en-US" sz="2800" b="1" dirty="0" smtClean="0">
                <a:solidFill>
                  <a:srgbClr val="A50021"/>
                </a:solidFill>
                <a:latin typeface="Times New Roman" panose="02020603050405020304" pitchFamily="18" charset="0"/>
                <a:cs typeface="Times New Roman" panose="02020603050405020304" pitchFamily="18" charset="0"/>
              </a:rPr>
              <a:t>15/16</a:t>
            </a:r>
            <a:r>
              <a:rPr lang="en-US" sz="2800" b="1" dirty="0">
                <a:solidFill>
                  <a:srgbClr val="A50021"/>
                </a:solidFill>
                <a:latin typeface="Times New Roman" panose="02020603050405020304" pitchFamily="18" charset="0"/>
                <a:cs typeface="Times New Roman" panose="02020603050405020304" pitchFamily="18" charset="0"/>
              </a:rPr>
              <a:t>) </a:t>
            </a:r>
            <a:endParaRPr lang="en-IN" sz="2800" dirty="0"/>
          </a:p>
          <a:p>
            <a:endParaRPr lang="en-IN" dirty="0"/>
          </a:p>
        </p:txBody>
      </p:sp>
    </p:spTree>
    <p:extLst>
      <p:ext uri="{BB962C8B-B14F-4D97-AF65-F5344CB8AC3E}">
        <p14:creationId xmlns:p14="http://schemas.microsoft.com/office/powerpoint/2010/main" val="662906445"/>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ICET-PT20</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5" name="D74C67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9548" y="1160169"/>
            <a:ext cx="8087933" cy="5108732"/>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528033" y="206062"/>
            <a:ext cx="3606085" cy="954107"/>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Work done (16/16) </a:t>
            </a:r>
            <a:endParaRPr lang="en-IN" sz="2800" dirty="0"/>
          </a:p>
          <a:p>
            <a:endParaRPr lang="en-IN" sz="2800" dirty="0"/>
          </a:p>
        </p:txBody>
      </p:sp>
    </p:spTree>
    <p:extLst>
      <p:ext uri="{BB962C8B-B14F-4D97-AF65-F5344CB8AC3E}">
        <p14:creationId xmlns:p14="http://schemas.microsoft.com/office/powerpoint/2010/main" val="3988952975"/>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mute="1">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57F1E4F-1CFF-5643-939E-217C01CDF565}" type="slidenum">
              <a:rPr lang="en-US" smtClean="0"/>
              <a:pPr/>
              <a:t>25</a:t>
            </a:fld>
            <a:endParaRPr lang="en-US" dirty="0"/>
          </a:p>
        </p:txBody>
      </p:sp>
      <p:sp>
        <p:nvSpPr>
          <p:cNvPr id="10" name="Title 1"/>
          <p:cNvSpPr>
            <a:spLocks noGrp="1"/>
          </p:cNvSpPr>
          <p:nvPr>
            <p:ph type="title"/>
          </p:nvPr>
        </p:nvSpPr>
        <p:spPr>
          <a:xfrm>
            <a:off x="249823" y="212633"/>
            <a:ext cx="6083163" cy="578031"/>
          </a:xfrm>
        </p:spPr>
        <p:txBody>
          <a:bodyPr>
            <a:noAutofit/>
          </a:bodyPr>
          <a:lstStyle/>
          <a:p>
            <a:pPr>
              <a:lnSpc>
                <a:spcPct val="107000"/>
              </a:lnSpc>
              <a:spcBef>
                <a:spcPts val="0"/>
              </a:spcBef>
              <a:spcAft>
                <a:spcPts val="450"/>
              </a:spcAft>
            </a:pPr>
            <a:r>
              <a:rPr lang="en-US" sz="2800" b="1" dirty="0">
                <a:solidFill>
                  <a:srgbClr val="A50021"/>
                </a:solidFill>
                <a:latin typeface="Times New Roman" panose="02020603050405020304" pitchFamily="18" charset="0"/>
                <a:cs typeface="Times New Roman" panose="02020603050405020304" pitchFamily="18" charset="0"/>
              </a:rPr>
              <a:t>Timeline of the work </a:t>
            </a:r>
          </a:p>
        </p:txBody>
      </p:sp>
      <p:sp>
        <p:nvSpPr>
          <p:cNvPr id="3" name="Footer Placeholder 2"/>
          <p:cNvSpPr>
            <a:spLocks noGrp="1"/>
          </p:cNvSpPr>
          <p:nvPr>
            <p:ph type="ftr" sz="quarter" idx="11"/>
          </p:nvPr>
        </p:nvSpPr>
        <p:spPr/>
        <p:txBody>
          <a:bodyPr/>
          <a:lstStyle/>
          <a:p>
            <a:r>
              <a:rPr lang="en-US" smtClean="0"/>
              <a:t>ICET-PT20</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0858" r="10000" b="18748"/>
          <a:stretch/>
        </p:blipFill>
        <p:spPr>
          <a:xfrm>
            <a:off x="457200" y="1287887"/>
            <a:ext cx="8229600" cy="36189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126451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26</a:t>
            </a:fld>
            <a:endParaRPr lang="en-US" dirty="0"/>
          </a:p>
        </p:txBody>
      </p:sp>
      <p:sp>
        <p:nvSpPr>
          <p:cNvPr id="3" name="TextBox 2"/>
          <p:cNvSpPr txBox="1"/>
          <p:nvPr/>
        </p:nvSpPr>
        <p:spPr>
          <a:xfrm>
            <a:off x="698500" y="495300"/>
            <a:ext cx="4343400" cy="523220"/>
          </a:xfrm>
          <a:prstGeom prst="rect">
            <a:avLst/>
          </a:prstGeom>
          <a:noFill/>
        </p:spPr>
        <p:txBody>
          <a:bodyPr wrap="square" rtlCol="0">
            <a:spAutoFit/>
          </a:bodyPr>
          <a:lstStyle/>
          <a:p>
            <a:r>
              <a:rPr lang="en-US" sz="2800" b="1" dirty="0" smtClean="0">
                <a:solidFill>
                  <a:srgbClr val="A50021"/>
                </a:solidFill>
                <a:latin typeface="Times New Roman" panose="02020603050405020304" pitchFamily="18" charset="0"/>
                <a:cs typeface="Times New Roman" panose="02020603050405020304" pitchFamily="18" charset="0"/>
              </a:rPr>
              <a:t>Reference</a:t>
            </a:r>
            <a:endParaRPr lang="en-IN" sz="2800" dirty="0"/>
          </a:p>
        </p:txBody>
      </p:sp>
      <p:sp>
        <p:nvSpPr>
          <p:cNvPr id="4" name="TextBox 3"/>
          <p:cNvSpPr txBox="1"/>
          <p:nvPr/>
        </p:nvSpPr>
        <p:spPr>
          <a:xfrm>
            <a:off x="838200" y="1282700"/>
            <a:ext cx="7061200" cy="6740307"/>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Websites</a:t>
            </a:r>
          </a:p>
          <a:p>
            <a:r>
              <a:rPr lang="en-IN" dirty="0" smtClean="0">
                <a:hlinkClick r:id="rId2"/>
              </a:rPr>
              <a:t>https</a:t>
            </a:r>
            <a:r>
              <a:rPr lang="en-IN" dirty="0">
                <a:hlinkClick r:id="rId2"/>
              </a:rPr>
              <a:t>://</a:t>
            </a:r>
            <a:r>
              <a:rPr lang="en-IN" dirty="0" smtClean="0">
                <a:hlinkClick r:id="rId2"/>
              </a:rPr>
              <a:t>www.indiatoday.in/wellness/story/diseases-yoga-exercises-for-health-yoga-asana-medical-problems-curb-by-yoga-258533-2015-06-19</a:t>
            </a:r>
            <a:endParaRPr lang="en-IN" dirty="0" smtClean="0"/>
          </a:p>
          <a:p>
            <a:endParaRPr lang="en-IN" dirty="0"/>
          </a:p>
          <a:p>
            <a:r>
              <a:rPr lang="en-IN" dirty="0">
                <a:hlinkClick r:id="rId3"/>
              </a:rPr>
              <a:t>https://www.breathewellbeing.in/blog/best-yoga-asanas-for-diabetes-to-control-at-home-naturally</a:t>
            </a:r>
            <a:r>
              <a:rPr lang="en-IN" dirty="0" smtClean="0">
                <a:hlinkClick r:id="rId3"/>
              </a:rPr>
              <a:t>/</a:t>
            </a:r>
            <a:endParaRPr lang="en-IN" dirty="0" smtClean="0"/>
          </a:p>
          <a:p>
            <a:endParaRPr lang="en-IN" dirty="0"/>
          </a:p>
          <a:p>
            <a:r>
              <a:rPr lang="en-IN" dirty="0">
                <a:hlinkClick r:id="rId4"/>
              </a:rPr>
              <a:t>https://</a:t>
            </a:r>
            <a:r>
              <a:rPr lang="en-IN" dirty="0" smtClean="0">
                <a:hlinkClick r:id="rId4"/>
              </a:rPr>
              <a:t>www.mankindpharma.com/blog/benefits-of-yoga-and-8-diseases-it-can-cure</a:t>
            </a:r>
            <a:endParaRPr lang="en-IN" dirty="0" smtClean="0"/>
          </a:p>
          <a:p>
            <a:endParaRPr lang="en-IN" dirty="0"/>
          </a:p>
          <a:p>
            <a:pPr marL="285750" indent="-285750">
              <a:buFont typeface="Arial" panose="020B0604020202020204" pitchFamily="34" charset="0"/>
              <a:buChar char="•"/>
            </a:pPr>
            <a:r>
              <a:rPr lang="en-IN" dirty="0" smtClean="0"/>
              <a:t>Videos</a:t>
            </a:r>
          </a:p>
          <a:p>
            <a:r>
              <a:rPr lang="en-IN" dirty="0" smtClean="0">
                <a:hlinkClick r:id="rId5"/>
              </a:rPr>
              <a:t>https</a:t>
            </a:r>
            <a:r>
              <a:rPr lang="en-IN" dirty="0">
                <a:hlinkClick r:id="rId5"/>
              </a:rPr>
              <a:t>://www.youtube.com/watch?v=-</a:t>
            </a:r>
            <a:r>
              <a:rPr lang="en-IN" dirty="0" smtClean="0">
                <a:hlinkClick r:id="rId5"/>
              </a:rPr>
              <a:t>ZrDjwXZGxI</a:t>
            </a:r>
            <a:endParaRPr lang="en-IN" dirty="0" smtClean="0"/>
          </a:p>
          <a:p>
            <a:endParaRPr lang="en-IN" dirty="0" smtClean="0"/>
          </a:p>
          <a:p>
            <a:r>
              <a:rPr lang="en-IN" dirty="0">
                <a:hlinkClick r:id="rId6"/>
              </a:rPr>
              <a:t>https://</a:t>
            </a:r>
            <a:r>
              <a:rPr lang="en-IN" dirty="0" smtClean="0">
                <a:hlinkClick r:id="rId6"/>
              </a:rPr>
              <a:t>www.youtube.com/watch?v=T2ykss_4Af0&amp;t=137s</a:t>
            </a:r>
            <a:endParaRPr lang="en-IN" dirty="0" smtClean="0"/>
          </a:p>
          <a:p>
            <a:endParaRPr lang="en-IN" dirty="0"/>
          </a:p>
          <a:p>
            <a:r>
              <a:rPr lang="en-IN" dirty="0">
                <a:hlinkClick r:id="rId7"/>
              </a:rPr>
              <a:t>https://</a:t>
            </a:r>
            <a:r>
              <a:rPr lang="en-IN" dirty="0" smtClean="0">
                <a:hlinkClick r:id="rId7"/>
              </a:rPr>
              <a:t>www.youtube.com/watch?v=JetpMzU8-Pc&amp;ab_channel=HackersRealm</a:t>
            </a:r>
            <a:endParaRPr lang="en-IN" dirty="0" smtClean="0"/>
          </a:p>
          <a:p>
            <a:endParaRPr lang="en-IN" dirty="0"/>
          </a:p>
          <a:p>
            <a:r>
              <a:rPr lang="en-IN" dirty="0">
                <a:hlinkClick r:id="rId8"/>
              </a:rPr>
              <a:t>https://</a:t>
            </a:r>
            <a:r>
              <a:rPr lang="en-IN" dirty="0" smtClean="0">
                <a:hlinkClick r:id="rId8"/>
              </a:rPr>
              <a:t>www.youtube.com/watch?v=aySurynUNAw</a:t>
            </a:r>
            <a:endParaRPr lang="en-IN" dirty="0" smtClean="0"/>
          </a:p>
          <a:p>
            <a:endParaRPr lang="en-IN" dirty="0"/>
          </a:p>
          <a:p>
            <a:endParaRPr lang="en-IN" dirty="0" smtClean="0"/>
          </a:p>
          <a:p>
            <a:endParaRPr lang="en-IN" dirty="0"/>
          </a:p>
          <a:p>
            <a:endParaRPr lang="en-IN" dirty="0" smtClean="0"/>
          </a:p>
          <a:p>
            <a:endParaRPr lang="en-IN" dirty="0"/>
          </a:p>
        </p:txBody>
      </p:sp>
      <p:sp>
        <p:nvSpPr>
          <p:cNvPr id="5" name="Footer Placeholder 4"/>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231336293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5892" y="2196144"/>
            <a:ext cx="3069771" cy="1456267"/>
          </a:xfrm>
        </p:spPr>
        <p:txBody>
          <a:bodyPr>
            <a:normAutofit/>
          </a:bodyPr>
          <a:lstStyle/>
          <a:p>
            <a:pPr algn="ctr"/>
            <a:r>
              <a:rPr lang="en-US" sz="3600" b="1" dirty="0">
                <a:solidFill>
                  <a:schemeClr val="accent5">
                    <a:lumMod val="50000"/>
                  </a:schemeClr>
                </a:solidFill>
                <a:latin typeface="Times New Roman" panose="02020603050405020304" pitchFamily="18" charset="0"/>
                <a:cs typeface="Times New Roman" panose="02020603050405020304" pitchFamily="18" charset="0"/>
              </a:rPr>
              <a:t>Thank you </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27</a:t>
            </a:fld>
            <a:endParaRPr lang="en-US" dirty="0"/>
          </a:p>
        </p:txBody>
      </p:sp>
      <p:sp>
        <p:nvSpPr>
          <p:cNvPr id="4" name="Footer Placeholder 3"/>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272732435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57F1E4F-1CFF-5643-939E-217C01CDF565}" type="slidenum">
              <a:rPr lang="en-US" smtClean="0"/>
              <a:pPr/>
              <a:t>3</a:t>
            </a:fld>
            <a:endParaRPr lang="en-US" dirty="0"/>
          </a:p>
        </p:txBody>
      </p:sp>
      <p:sp>
        <p:nvSpPr>
          <p:cNvPr id="20" name="Title 1"/>
          <p:cNvSpPr>
            <a:spLocks noGrp="1"/>
          </p:cNvSpPr>
          <p:nvPr>
            <p:ph type="title"/>
          </p:nvPr>
        </p:nvSpPr>
        <p:spPr>
          <a:xfrm>
            <a:off x="507819" y="174562"/>
            <a:ext cx="6083163" cy="578031"/>
          </a:xfrm>
        </p:spPr>
        <p:txBody>
          <a:bodyPr>
            <a:noAutofit/>
          </a:bodyPr>
          <a:lstStyle/>
          <a:p>
            <a:pPr>
              <a:lnSpc>
                <a:spcPct val="107000"/>
              </a:lnSpc>
              <a:spcBef>
                <a:spcPts val="0"/>
              </a:spcBef>
              <a:spcAft>
                <a:spcPts val="450"/>
              </a:spcAft>
            </a:pPr>
            <a:r>
              <a:rPr lang="en-US" sz="28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Introduction</a:t>
            </a:r>
            <a:endParaRPr lang="en-US" sz="2800" b="1" dirty="0">
              <a:solidFill>
                <a:srgbClr val="A5002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991673" y="1017431"/>
            <a:ext cx="7662930" cy="535531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Human pose estimation (HPE), which has been extensively studied in computer vision </a:t>
            </a:r>
            <a:r>
              <a:rPr lang="en-GB" dirty="0" smtClean="0">
                <a:latin typeface="Times New Roman" panose="02020603050405020304" pitchFamily="18" charset="0"/>
                <a:cs typeface="Times New Roman" panose="02020603050405020304" pitchFamily="18" charset="0"/>
              </a:rPr>
              <a:t>literature, involves </a:t>
            </a:r>
            <a:r>
              <a:rPr lang="en-GB" dirty="0">
                <a:latin typeface="Times New Roman" panose="02020603050405020304" pitchFamily="18" charset="0"/>
                <a:cs typeface="Times New Roman" panose="02020603050405020304" pitchFamily="18" charset="0"/>
              </a:rPr>
              <a:t>estimating the configuration of human body parts from input data captured by sensors, </a:t>
            </a:r>
            <a:r>
              <a:rPr lang="en-GB" dirty="0" smtClean="0">
                <a:latin typeface="Times New Roman" panose="02020603050405020304" pitchFamily="18" charset="0"/>
                <a:cs typeface="Times New Roman" panose="02020603050405020304" pitchFamily="18" charset="0"/>
              </a:rPr>
              <a:t>in particular </a:t>
            </a:r>
            <a:r>
              <a:rPr lang="en-GB" dirty="0">
                <a:latin typeface="Times New Roman" panose="02020603050405020304" pitchFamily="18" charset="0"/>
                <a:cs typeface="Times New Roman" panose="02020603050405020304" pitchFamily="18" charset="0"/>
              </a:rPr>
              <a:t>images and videos. </a:t>
            </a:r>
            <a:endParaRPr lang="en-GB"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GB" dirty="0" smtClean="0">
                <a:latin typeface="Times New Roman" panose="02020603050405020304" pitchFamily="18" charset="0"/>
                <a:cs typeface="Times New Roman" panose="02020603050405020304" pitchFamily="18" charset="0"/>
              </a:rPr>
              <a:t>HPE </a:t>
            </a:r>
            <a:r>
              <a:rPr lang="en-GB" dirty="0">
                <a:latin typeface="Times New Roman" panose="02020603050405020304" pitchFamily="18" charset="0"/>
                <a:cs typeface="Times New Roman" panose="02020603050405020304" pitchFamily="18" charset="0"/>
              </a:rPr>
              <a:t>provides geometric and motion information of the human </a:t>
            </a:r>
            <a:r>
              <a:rPr lang="en-GB" dirty="0" smtClean="0">
                <a:latin typeface="Times New Roman" panose="02020603050405020304" pitchFamily="18" charset="0"/>
                <a:cs typeface="Times New Roman" panose="02020603050405020304" pitchFamily="18" charset="0"/>
              </a:rPr>
              <a:t>body which </a:t>
            </a:r>
            <a:r>
              <a:rPr lang="en-GB" dirty="0">
                <a:latin typeface="Times New Roman" panose="02020603050405020304" pitchFamily="18" charset="0"/>
                <a:cs typeface="Times New Roman" panose="02020603050405020304" pitchFamily="18" charset="0"/>
              </a:rPr>
              <a:t>has been applied to a wide range of applications (e.g., human-computer interaction, </a:t>
            </a:r>
            <a:r>
              <a:rPr lang="en-GB" dirty="0" smtClean="0">
                <a:latin typeface="Times New Roman" panose="02020603050405020304" pitchFamily="18" charset="0"/>
                <a:cs typeface="Times New Roman" panose="02020603050405020304" pitchFamily="18" charset="0"/>
              </a:rPr>
              <a:t>motion analysis</a:t>
            </a:r>
            <a:r>
              <a:rPr lang="en-GB" dirty="0">
                <a:latin typeface="Times New Roman" panose="02020603050405020304" pitchFamily="18" charset="0"/>
                <a:cs typeface="Times New Roman" panose="02020603050405020304" pitchFamily="18" charset="0"/>
              </a:rPr>
              <a:t>, augmented reality (AR), virtual reality (VR), healthcare, etc.). </a:t>
            </a:r>
            <a:endParaRPr lang="en-GB"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GB" dirty="0" smtClean="0">
                <a:latin typeface="Times New Roman" panose="02020603050405020304" pitchFamily="18" charset="0"/>
                <a:cs typeface="Times New Roman" panose="02020603050405020304" pitchFamily="18" charset="0"/>
              </a:rPr>
              <a:t>With </a:t>
            </a:r>
            <a:r>
              <a:rPr lang="en-GB" dirty="0">
                <a:latin typeface="Times New Roman" panose="02020603050405020304" pitchFamily="18" charset="0"/>
                <a:cs typeface="Times New Roman" panose="02020603050405020304" pitchFamily="18" charset="0"/>
              </a:rPr>
              <a:t>the rapid </a:t>
            </a:r>
            <a:r>
              <a:rPr lang="en-GB" dirty="0" smtClean="0">
                <a:latin typeface="Times New Roman" panose="02020603050405020304" pitchFamily="18" charset="0"/>
                <a:cs typeface="Times New Roman" panose="02020603050405020304" pitchFamily="18" charset="0"/>
              </a:rPr>
              <a:t>development of </a:t>
            </a:r>
            <a:r>
              <a:rPr lang="en-GB" dirty="0">
                <a:latin typeface="Times New Roman" panose="02020603050405020304" pitchFamily="18" charset="0"/>
                <a:cs typeface="Times New Roman" panose="02020603050405020304" pitchFamily="18" charset="0"/>
              </a:rPr>
              <a:t>deep learning solutions in recent years, such solutions have been shown to outperform </a:t>
            </a:r>
            <a:r>
              <a:rPr lang="en-GB" dirty="0" smtClean="0">
                <a:latin typeface="Times New Roman" panose="02020603050405020304" pitchFamily="18" charset="0"/>
                <a:cs typeface="Times New Roman" panose="02020603050405020304" pitchFamily="18" charset="0"/>
              </a:rPr>
              <a:t>classical computer </a:t>
            </a:r>
            <a:r>
              <a:rPr lang="en-GB" dirty="0">
                <a:latin typeface="Times New Roman" panose="02020603050405020304" pitchFamily="18" charset="0"/>
                <a:cs typeface="Times New Roman" panose="02020603050405020304" pitchFamily="18" charset="0"/>
              </a:rPr>
              <a:t>vision methods in various tasks including image </a:t>
            </a:r>
            <a:r>
              <a:rPr lang="en-GB" dirty="0" smtClean="0">
                <a:latin typeface="Times New Roman" panose="02020603050405020304" pitchFamily="18" charset="0"/>
                <a:cs typeface="Times New Roman" panose="02020603050405020304" pitchFamily="18" charset="0"/>
              </a:rPr>
              <a:t>classification, </a:t>
            </a:r>
            <a:r>
              <a:rPr lang="en-GB" dirty="0">
                <a:latin typeface="Times New Roman" panose="02020603050405020304" pitchFamily="18" charset="0"/>
                <a:cs typeface="Times New Roman" panose="02020603050405020304" pitchFamily="18" charset="0"/>
              </a:rPr>
              <a:t>semantic segmentation </a:t>
            </a:r>
            <a:r>
              <a:rPr lang="en-GB" dirty="0" smtClean="0">
                <a:latin typeface="Times New Roman" panose="02020603050405020304" pitchFamily="18" charset="0"/>
                <a:cs typeface="Times New Roman" panose="02020603050405020304" pitchFamily="18" charset="0"/>
              </a:rPr>
              <a:t>and </a:t>
            </a:r>
            <a:r>
              <a:rPr lang="en-GB" dirty="0">
                <a:latin typeface="Times New Roman" panose="02020603050405020304" pitchFamily="18" charset="0"/>
                <a:cs typeface="Times New Roman" panose="02020603050405020304" pitchFamily="18" charset="0"/>
              </a:rPr>
              <a:t>object </a:t>
            </a:r>
            <a:r>
              <a:rPr lang="en-GB" dirty="0" smtClean="0">
                <a:latin typeface="Times New Roman" panose="02020603050405020304" pitchFamily="18" charset="0"/>
                <a:cs typeface="Times New Roman" panose="02020603050405020304" pitchFamily="18" charset="0"/>
              </a:rPr>
              <a:t>detection. </a:t>
            </a:r>
          </a:p>
          <a:p>
            <a:pPr algn="just"/>
            <a:endParaRPr lang="en-GB"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49881068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57F1E4F-1CFF-5643-939E-217C01CDF565}" type="slidenum">
              <a:rPr lang="en-US" smtClean="0"/>
              <a:pPr/>
              <a:t>4</a:t>
            </a:fld>
            <a:endParaRPr lang="en-US" dirty="0"/>
          </a:p>
        </p:txBody>
      </p:sp>
      <p:sp>
        <p:nvSpPr>
          <p:cNvPr id="10" name="Title 1"/>
          <p:cNvSpPr>
            <a:spLocks noGrp="1"/>
          </p:cNvSpPr>
          <p:nvPr>
            <p:ph type="title"/>
          </p:nvPr>
        </p:nvSpPr>
        <p:spPr>
          <a:xfrm>
            <a:off x="661947" y="176123"/>
            <a:ext cx="6083163" cy="578031"/>
          </a:xfrm>
        </p:spPr>
        <p:txBody>
          <a:bodyPr>
            <a:noAutofit/>
          </a:bodyPr>
          <a:lstStyle/>
          <a:p>
            <a:pPr>
              <a:lnSpc>
                <a:spcPct val="107000"/>
              </a:lnSpc>
              <a:spcBef>
                <a:spcPts val="0"/>
              </a:spcBef>
              <a:spcAft>
                <a:spcPts val="450"/>
              </a:spcAft>
            </a:pPr>
            <a:r>
              <a:rPr lang="en-US" sz="2800" b="1" dirty="0">
                <a:solidFill>
                  <a:srgbClr val="A50021"/>
                </a:solidFill>
                <a:latin typeface="Times New Roman" panose="02020603050405020304" pitchFamily="18" charset="0"/>
                <a:cs typeface="Times New Roman" panose="02020603050405020304" pitchFamily="18" charset="0"/>
              </a:rPr>
              <a:t>Problem </a:t>
            </a:r>
            <a:r>
              <a:rPr lang="en-US" sz="2800" b="1" dirty="0" smtClean="0">
                <a:solidFill>
                  <a:srgbClr val="A50021"/>
                </a:solidFill>
                <a:latin typeface="Times New Roman" panose="02020603050405020304" pitchFamily="18" charset="0"/>
                <a:cs typeface="Times New Roman" panose="02020603050405020304" pitchFamily="18" charset="0"/>
              </a:rPr>
              <a:t>statement (1/3)</a:t>
            </a:r>
            <a:endParaRPr lang="en-US" sz="2800" b="1" dirty="0">
              <a:solidFill>
                <a:srgbClr val="A5002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72732" y="1056068"/>
            <a:ext cx="7508383" cy="5028556"/>
          </a:xfrm>
          <a:prstGeom prst="rect">
            <a:avLst/>
          </a:prstGeom>
          <a:noFill/>
        </p:spPr>
        <p:txBody>
          <a:bodyPr wrap="square" rtlCol="0">
            <a:spAutoFit/>
          </a:bodyPr>
          <a:lstStyle/>
          <a:p>
            <a:pPr algn="just">
              <a:lnSpc>
                <a:spcPct val="150000"/>
              </a:lnSpc>
            </a:pPr>
            <a:r>
              <a:rPr lang="en-IN" b="1" dirty="0" smtClean="0">
                <a:latin typeface="Times New Roman" panose="02020603050405020304" pitchFamily="18" charset="0"/>
                <a:cs typeface="Times New Roman" panose="02020603050405020304" pitchFamily="18" charset="0"/>
              </a:rPr>
              <a:t>DIABETES:</a:t>
            </a:r>
          </a:p>
          <a:p>
            <a:pPr algn="just">
              <a:lnSpc>
                <a:spcPct val="150000"/>
              </a:lnSpc>
            </a:pPr>
            <a:endParaRPr lang="en-IN" dirty="0"/>
          </a:p>
          <a:p>
            <a:pPr marL="285750" indent="-285750" algn="just">
              <a:lnSpc>
                <a:spcPct val="150000"/>
              </a:lnSpc>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Diabetes is a condition which affects a person's metabolic system as the glucose level rises because of inadequate insulin production or due to the insufficient response of the body to insulin</a:t>
            </a:r>
            <a:r>
              <a:rPr lang="en-GB" dirty="0" smtClean="0">
                <a:latin typeface="Times New Roman" panose="02020603050405020304" pitchFamily="18" charset="0"/>
                <a:cs typeface="Times New Roman" panose="02020603050405020304" pitchFamily="18" charset="0"/>
              </a:rPr>
              <a:t>.</a:t>
            </a:r>
          </a:p>
          <a:p>
            <a:pPr algn="just">
              <a:lnSpc>
                <a:spcPct val="150000"/>
              </a:lnSpc>
            </a:pPr>
            <a:endParaRPr lang="en-GB" dirty="0"/>
          </a:p>
          <a:p>
            <a:pPr marL="285750" indent="-285750" algn="just">
              <a:lnSpc>
                <a:spcPct val="150000"/>
              </a:lnSpc>
              <a:buFont typeface="Wingdings" panose="05000000000000000000" pitchFamily="2" charset="2"/>
              <a:buChar char="v"/>
            </a:pPr>
            <a:r>
              <a:rPr lang="en-GB" b="1" dirty="0">
                <a:latin typeface="Times New Roman" panose="02020603050405020304" pitchFamily="18" charset="0"/>
                <a:cs typeface="Times New Roman" panose="02020603050405020304" pitchFamily="18" charset="0"/>
              </a:rPr>
              <a:t>Symptoms:</a:t>
            </a:r>
            <a:r>
              <a:rPr lang="en-GB" dirty="0"/>
              <a:t> </a:t>
            </a:r>
            <a:r>
              <a:rPr lang="en-GB" dirty="0">
                <a:latin typeface="Times New Roman" panose="02020603050405020304" pitchFamily="18" charset="0"/>
                <a:cs typeface="Times New Roman" panose="02020603050405020304" pitchFamily="18" charset="0"/>
              </a:rPr>
              <a:t>Hunger and fatigue, peeing more often and being thirstier, dry mouth and itchy skin, blurred vision</a:t>
            </a:r>
            <a:r>
              <a:rPr lang="en-GB" dirty="0" smtClean="0">
                <a:latin typeface="Times New Roman" panose="02020603050405020304" pitchFamily="18" charset="0"/>
                <a:cs typeface="Times New Roman" panose="02020603050405020304" pitchFamily="18" charset="0"/>
              </a:rPr>
              <a:t>.</a:t>
            </a:r>
          </a:p>
          <a:p>
            <a:pPr algn="just">
              <a:lnSpc>
                <a:spcPct val="150000"/>
              </a:lnSpc>
            </a:pPr>
            <a:endParaRPr lang="en-GB"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Y</a:t>
            </a:r>
            <a:r>
              <a:rPr lang="en-GB" dirty="0" smtClean="0">
                <a:latin typeface="Times New Roman" panose="02020603050405020304" pitchFamily="18" charset="0"/>
                <a:cs typeface="Times New Roman" panose="02020603050405020304" pitchFamily="18" charset="0"/>
              </a:rPr>
              <a:t>oga </a:t>
            </a:r>
            <a:r>
              <a:rPr lang="en-GB" dirty="0">
                <a:latin typeface="Times New Roman" panose="02020603050405020304" pitchFamily="18" charset="0"/>
                <a:cs typeface="Times New Roman" panose="02020603050405020304" pitchFamily="18" charset="0"/>
              </a:rPr>
              <a:t>is the best way to adjust your blood sugar levels to normal. Yoga keeps your stress level low, protects against cardiac diseases, prevents diabetic neuropathy, and boosts strength and balance to promote overall health.</a:t>
            </a:r>
            <a:endParaRPr lang="en-IN"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214085989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5</a:t>
            </a:fld>
            <a:endParaRPr lang="en-US" dirty="0"/>
          </a:p>
        </p:txBody>
      </p:sp>
      <p:sp>
        <p:nvSpPr>
          <p:cNvPr id="3" name="TextBox 2"/>
          <p:cNvSpPr txBox="1"/>
          <p:nvPr/>
        </p:nvSpPr>
        <p:spPr>
          <a:xfrm>
            <a:off x="862884" y="476518"/>
            <a:ext cx="4146997" cy="523220"/>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Problem </a:t>
            </a:r>
            <a:r>
              <a:rPr lang="en-US" sz="2800" b="1" dirty="0" smtClean="0">
                <a:solidFill>
                  <a:srgbClr val="A50021"/>
                </a:solidFill>
                <a:latin typeface="Times New Roman" panose="02020603050405020304" pitchFamily="18" charset="0"/>
                <a:cs typeface="Times New Roman" panose="02020603050405020304" pitchFamily="18" charset="0"/>
              </a:rPr>
              <a:t>statement (2/3)</a:t>
            </a:r>
            <a:endParaRPr lang="en-IN" sz="2800" dirty="0"/>
          </a:p>
        </p:txBody>
      </p:sp>
      <p:sp>
        <p:nvSpPr>
          <p:cNvPr id="4" name="TextBox 3"/>
          <p:cNvSpPr txBox="1"/>
          <p:nvPr/>
        </p:nvSpPr>
        <p:spPr>
          <a:xfrm>
            <a:off x="862884" y="1365160"/>
            <a:ext cx="7418231" cy="2862322"/>
          </a:xfrm>
          <a:prstGeom prst="rect">
            <a:avLst/>
          </a:prstGeom>
          <a:noFill/>
        </p:spPr>
        <p:txBody>
          <a:bodyPr wrap="square" rtlCol="0">
            <a:spAutoFit/>
          </a:bodyPr>
          <a:lstStyle/>
          <a:p>
            <a:pPr algn="just"/>
            <a:r>
              <a:rPr lang="en-GB" b="1" dirty="0">
                <a:latin typeface="Times New Roman" panose="02020603050405020304" pitchFamily="18" charset="0"/>
                <a:cs typeface="Times New Roman" panose="02020603050405020304" pitchFamily="18" charset="0"/>
              </a:rPr>
              <a:t>Therapeutic Role of Yoga in Diabetes:</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 key factors that increase the risk of </a:t>
            </a:r>
            <a:r>
              <a:rPr lang="en-GB" dirty="0" smtClean="0">
                <a:latin typeface="Times New Roman" panose="02020603050405020304" pitchFamily="18" charset="0"/>
                <a:cs typeface="Times New Roman" panose="02020603050405020304" pitchFamily="18" charset="0"/>
              </a:rPr>
              <a:t>Diabetes </a:t>
            </a:r>
            <a:r>
              <a:rPr lang="en-GB" dirty="0">
                <a:latin typeface="Times New Roman" panose="02020603050405020304" pitchFamily="18" charset="0"/>
                <a:cs typeface="Times New Roman" panose="02020603050405020304" pitchFamily="18" charset="0"/>
              </a:rPr>
              <a:t>by 3 times are:</a:t>
            </a:r>
          </a:p>
          <a:p>
            <a:pPr algn="just"/>
            <a:endParaRPr lang="en-GB"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Unhealthy diet patterns</a:t>
            </a:r>
          </a:p>
          <a:p>
            <a:pPr marL="285750"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Lack of physical exercises</a:t>
            </a:r>
          </a:p>
          <a:p>
            <a:pPr marL="285750"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Psychological stress</a:t>
            </a:r>
          </a:p>
          <a:p>
            <a:pPr algn="just"/>
            <a:endParaRPr lang="en-GB" dirty="0">
              <a:latin typeface="Times New Roman" panose="02020603050405020304" pitchFamily="18" charset="0"/>
              <a:cs typeface="Times New Roman" panose="02020603050405020304" pitchFamily="18" charset="0"/>
            </a:endParaRPr>
          </a:p>
          <a:p>
            <a:pPr algn="just"/>
            <a:r>
              <a:rPr lang="en-GB" dirty="0" smtClean="0">
                <a:latin typeface="Times New Roman" panose="02020603050405020304" pitchFamily="18" charset="0"/>
                <a:cs typeface="Times New Roman" panose="02020603050405020304" pitchFamily="18" charset="0"/>
              </a:rPr>
              <a:t>Yoga </a:t>
            </a:r>
            <a:r>
              <a:rPr lang="en-GB" dirty="0">
                <a:latin typeface="Times New Roman" panose="02020603050405020304" pitchFamily="18" charset="0"/>
                <a:cs typeface="Times New Roman" panose="02020603050405020304" pitchFamily="18" charset="0"/>
              </a:rPr>
              <a:t>is a set of activities that helps in controlling your stress, and emotions and helps in balancing the body to its perfect shape</a:t>
            </a:r>
            <a:r>
              <a:rPr lang="en-GB" dirty="0"/>
              <a:t>.</a:t>
            </a:r>
            <a:endParaRPr lang="en-IN" dirty="0"/>
          </a:p>
        </p:txBody>
      </p:sp>
      <p:sp>
        <p:nvSpPr>
          <p:cNvPr id="5" name="Footer Placeholder 4"/>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165813740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6</a:t>
            </a:fld>
            <a:endParaRPr lang="en-US" dirty="0"/>
          </a:p>
        </p:txBody>
      </p:sp>
      <p:sp>
        <p:nvSpPr>
          <p:cNvPr id="3" name="TextBox 2"/>
          <p:cNvSpPr txBox="1"/>
          <p:nvPr/>
        </p:nvSpPr>
        <p:spPr>
          <a:xfrm>
            <a:off x="730502" y="246162"/>
            <a:ext cx="4858929" cy="800219"/>
          </a:xfrm>
          <a:prstGeom prst="rect">
            <a:avLst/>
          </a:prstGeom>
          <a:noFill/>
        </p:spPr>
        <p:txBody>
          <a:bodyPr wrap="square" rtlCol="0">
            <a:spAutoFit/>
          </a:bodyPr>
          <a:lstStyle/>
          <a:p>
            <a:r>
              <a:rPr lang="en-US" sz="2800" b="1" dirty="0">
                <a:solidFill>
                  <a:srgbClr val="A50021"/>
                </a:solidFill>
                <a:latin typeface="Times New Roman" panose="02020603050405020304" pitchFamily="18" charset="0"/>
                <a:cs typeface="Times New Roman" panose="02020603050405020304" pitchFamily="18" charset="0"/>
              </a:rPr>
              <a:t>Problem </a:t>
            </a:r>
            <a:r>
              <a:rPr lang="en-US" sz="2800" b="1" dirty="0" smtClean="0">
                <a:solidFill>
                  <a:srgbClr val="A50021"/>
                </a:solidFill>
                <a:latin typeface="Times New Roman" panose="02020603050405020304" pitchFamily="18" charset="0"/>
                <a:cs typeface="Times New Roman" panose="02020603050405020304" pitchFamily="18" charset="0"/>
              </a:rPr>
              <a:t>statement (3/3)</a:t>
            </a:r>
            <a:endParaRPr lang="en-IN" sz="2800" dirty="0"/>
          </a:p>
          <a:p>
            <a:endParaRPr lang="en-IN" dirty="0"/>
          </a:p>
        </p:txBody>
      </p:sp>
      <p:sp>
        <p:nvSpPr>
          <p:cNvPr id="4" name="TextBox 3"/>
          <p:cNvSpPr txBox="1"/>
          <p:nvPr/>
        </p:nvSpPr>
        <p:spPr>
          <a:xfrm>
            <a:off x="3828772" y="7792591"/>
            <a:ext cx="551990" cy="4798007"/>
          </a:xfrm>
          <a:prstGeom prst="rect">
            <a:avLst/>
          </a:prstGeom>
          <a:noFill/>
        </p:spPr>
        <p:txBody>
          <a:bodyPr wrap="square" rtlCol="0">
            <a:spAutoFit/>
          </a:bodyPr>
          <a:lstStyle/>
          <a:p>
            <a:endParaRPr lang="en-IN" dirty="0"/>
          </a:p>
        </p:txBody>
      </p:sp>
      <p:pic>
        <p:nvPicPr>
          <p:cNvPr id="1026" name="Picture 2" descr="Ardha Matsyendrasana | The Half Fish Pose | Steps | Benefits | Yogic  Fitness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881" y="1694109"/>
            <a:ext cx="3542950" cy="124227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How to do Chakrasana, Wheel Pose | Yoga | Standing Postures | Yoga For  Thyroid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How to do Chakrasana, Wheel Pose | Yoga | Standing Postures | Yoga For  Thyroid - YouTub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How to do Chakrasana, Wheel Pose | Yoga | Standing Postures | Yoga For  Thyroid - YouTub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4" name="Picture 10" descr="How to do Chakrasana, Wheel Pose | Yoga | Standing Postures | Yoga For  Thyroid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762" y="1694109"/>
            <a:ext cx="3193960" cy="12422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hanurasana | Bow Pose | Steps | Benefits | Yogic Fitness - YouTube"/>
          <p:cNvPicPr>
            <a:picLocks noChangeAspect="1" noChangeArrowheads="1"/>
          </p:cNvPicPr>
          <p:nvPr/>
        </p:nvPicPr>
        <p:blipFill rotWithShape="1">
          <a:blip r:embed="rId4">
            <a:extLst>
              <a:ext uri="{28A0092B-C50C-407E-A947-70E740481C1C}">
                <a14:useLocalDpi xmlns:a14="http://schemas.microsoft.com/office/drawing/2010/main" val="0"/>
              </a:ext>
            </a:extLst>
          </a:blip>
          <a:srcRect r="3279"/>
          <a:stretch/>
        </p:blipFill>
        <p:spPr bwMode="auto">
          <a:xfrm>
            <a:off x="788881" y="4621242"/>
            <a:ext cx="3591881" cy="174936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eginners Yoga: How to do Balasana - Child's Pose - YouTub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762" y="4621242"/>
            <a:ext cx="3193960" cy="17208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957565" y="8353172"/>
            <a:ext cx="1088532" cy="939800"/>
          </a:xfrm>
          <a:prstGeom prst="rect">
            <a:avLst/>
          </a:prstGeom>
          <a:noFill/>
        </p:spPr>
        <p:txBody>
          <a:bodyPr wrap="square" rtlCol="0">
            <a:spAutoFit/>
          </a:bodyPr>
          <a:lstStyle/>
          <a:p>
            <a:endParaRPr lang="en-IN" dirty="0"/>
          </a:p>
        </p:txBody>
      </p:sp>
      <p:pic>
        <p:nvPicPr>
          <p:cNvPr id="1040" name="Picture 16" descr="Viparita Karani (Legs Up The Wall Pose)- Steps and Benefi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9100" y="3117519"/>
            <a:ext cx="3498850" cy="12265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88881" y="947540"/>
            <a:ext cx="6809654" cy="369332"/>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Some Yoga poses that helps curing Diabetes</a:t>
            </a:r>
            <a:endParaRPr lang="en-IN"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104384738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57F1E4F-1CFF-5643-939E-217C01CDF565}" type="slidenum">
              <a:rPr lang="en-US" smtClean="0"/>
              <a:pPr/>
              <a:t>7</a:t>
            </a:fld>
            <a:endParaRPr lang="en-US" dirty="0"/>
          </a:p>
        </p:txBody>
      </p:sp>
      <p:sp>
        <p:nvSpPr>
          <p:cNvPr id="10" name="Title 1"/>
          <p:cNvSpPr>
            <a:spLocks noGrp="1"/>
          </p:cNvSpPr>
          <p:nvPr>
            <p:ph type="title"/>
          </p:nvPr>
        </p:nvSpPr>
        <p:spPr>
          <a:xfrm>
            <a:off x="374787" y="381087"/>
            <a:ext cx="6083163" cy="578031"/>
          </a:xfrm>
        </p:spPr>
        <p:txBody>
          <a:bodyPr>
            <a:noAutofit/>
          </a:bodyPr>
          <a:lstStyle/>
          <a:p>
            <a:pPr>
              <a:lnSpc>
                <a:spcPct val="107000"/>
              </a:lnSpc>
              <a:spcBef>
                <a:spcPts val="0"/>
              </a:spcBef>
              <a:spcAft>
                <a:spcPts val="450"/>
              </a:spcAft>
            </a:pPr>
            <a:r>
              <a:rPr lang="en-US" sz="2800" b="1" dirty="0" smtClean="0">
                <a:solidFill>
                  <a:srgbClr val="A50021"/>
                </a:solidFill>
                <a:latin typeface="Times New Roman" panose="02020603050405020304" pitchFamily="18" charset="0"/>
                <a:cs typeface="Times New Roman" panose="02020603050405020304" pitchFamily="18" charset="0"/>
              </a:rPr>
              <a:t>Research survey</a:t>
            </a:r>
            <a:endParaRPr lang="en-US" sz="2800" b="1" dirty="0">
              <a:solidFill>
                <a:srgbClr val="A5002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74700" y="1105079"/>
            <a:ext cx="7740650" cy="4546600"/>
          </a:xfrm>
          <a:prstGeom prst="rect">
            <a:avLst/>
          </a:prstGeom>
          <a:noFill/>
        </p:spPr>
        <p:txBody>
          <a:bodyPr wrap="square" rtlCol="0">
            <a:spAutoFit/>
          </a:bodyPr>
          <a:lstStyle/>
          <a:p>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766633666"/>
              </p:ext>
            </p:extLst>
          </p:nvPr>
        </p:nvGraphicFramePr>
        <p:xfrm>
          <a:off x="927100" y="1397000"/>
          <a:ext cx="7188200" cy="2809875"/>
        </p:xfrm>
        <a:graphic>
          <a:graphicData uri="http://schemas.openxmlformats.org/drawingml/2006/table">
            <a:tbl>
              <a:tblPr firstRow="1" bandRow="1">
                <a:tableStyleId>{5C22544A-7EE6-4342-B048-85BDC9FD1C3A}</a:tableStyleId>
              </a:tblPr>
              <a:tblGrid>
                <a:gridCol w="863600"/>
                <a:gridCol w="2011680"/>
                <a:gridCol w="1437640"/>
                <a:gridCol w="1437640"/>
                <a:gridCol w="1437640"/>
              </a:tblGrid>
              <a:tr h="936625">
                <a:tc>
                  <a:txBody>
                    <a:bodyPr/>
                    <a:lstStyle/>
                    <a:p>
                      <a:pPr algn="ctr"/>
                      <a:r>
                        <a:rPr lang="en-IN" sz="1600" b="0" dirty="0" smtClean="0">
                          <a:latin typeface="Times New Roman" panose="02020603050405020304" pitchFamily="18" charset="0"/>
                          <a:cs typeface="Times New Roman" panose="02020603050405020304" pitchFamily="18" charset="0"/>
                        </a:rPr>
                        <a:t>S.NO</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IN" sz="1600" b="0" dirty="0" smtClean="0">
                          <a:latin typeface="Times New Roman" panose="02020603050405020304" pitchFamily="18" charset="0"/>
                          <a:cs typeface="Times New Roman" panose="02020603050405020304" pitchFamily="18" charset="0"/>
                        </a:rPr>
                        <a:t>TITLE</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IN" sz="1600" b="0" dirty="0" smtClean="0">
                          <a:latin typeface="Times New Roman" panose="02020603050405020304" pitchFamily="18" charset="0"/>
                          <a:cs typeface="Times New Roman" panose="02020603050405020304" pitchFamily="18" charset="0"/>
                        </a:rPr>
                        <a:t>AUTHOR</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IN" sz="1600" b="0" dirty="0" smtClean="0">
                          <a:latin typeface="Times New Roman" panose="02020603050405020304" pitchFamily="18" charset="0"/>
                          <a:cs typeface="Times New Roman" panose="02020603050405020304" pitchFamily="18" charset="0"/>
                        </a:rPr>
                        <a:t>YEAR</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IN" sz="1600" b="0" dirty="0" smtClean="0">
                          <a:latin typeface="Times New Roman" panose="02020603050405020304" pitchFamily="18" charset="0"/>
                          <a:cs typeface="Times New Roman" panose="02020603050405020304" pitchFamily="18" charset="0"/>
                        </a:rPr>
                        <a:t>OVERVIEW</a:t>
                      </a:r>
                      <a:endParaRPr lang="en-IN" sz="1600" b="0" dirty="0">
                        <a:latin typeface="Times New Roman" panose="02020603050405020304" pitchFamily="18" charset="0"/>
                        <a:cs typeface="Times New Roman" panose="02020603050405020304" pitchFamily="18" charset="0"/>
                      </a:endParaRPr>
                    </a:p>
                  </a:txBody>
                  <a:tcPr/>
                </a:tc>
              </a:tr>
              <a:tr h="936625">
                <a:tc>
                  <a:txBody>
                    <a:bodyPr/>
                    <a:lstStyle/>
                    <a:p>
                      <a:r>
                        <a:rPr lang="en-IN" dirty="0" smtClean="0"/>
                        <a:t>1</a:t>
                      </a:r>
                      <a:endParaRPr lang="en-IN" dirty="0"/>
                    </a:p>
                  </a:txBody>
                  <a:tcPr/>
                </a:tc>
                <a:tc>
                  <a:txBody>
                    <a:bodyPr/>
                    <a:lstStyle/>
                    <a:p>
                      <a:r>
                        <a:rPr lang="en-IN" dirty="0" smtClean="0"/>
                        <a:t>Yoga Pose Classification</a:t>
                      </a:r>
                      <a:r>
                        <a:rPr lang="en-IN" baseline="0" dirty="0" smtClean="0"/>
                        <a:t> using Deep Learning</a:t>
                      </a:r>
                      <a:endParaRPr lang="en-IN" dirty="0"/>
                    </a:p>
                  </a:txBody>
                  <a:tcPr/>
                </a:tc>
                <a:tc>
                  <a:txBody>
                    <a:bodyPr/>
                    <a:lstStyle/>
                    <a:p>
                      <a:r>
                        <a:rPr lang="en-IN" dirty="0" err="1" smtClean="0"/>
                        <a:t>Shruthi</a:t>
                      </a:r>
                      <a:r>
                        <a:rPr lang="en-IN" baseline="0" dirty="0" smtClean="0"/>
                        <a:t> Kothari</a:t>
                      </a:r>
                      <a:endParaRPr lang="en-IN" dirty="0"/>
                    </a:p>
                  </a:txBody>
                  <a:tcPr/>
                </a:tc>
                <a:tc>
                  <a:txBody>
                    <a:bodyPr/>
                    <a:lstStyle/>
                    <a:p>
                      <a:r>
                        <a:rPr lang="en-IN" dirty="0" smtClean="0"/>
                        <a:t>2020</a:t>
                      </a:r>
                      <a:endParaRPr lang="en-IN" dirty="0"/>
                    </a:p>
                  </a:txBody>
                  <a:tcPr/>
                </a:tc>
                <a:tc>
                  <a:txBody>
                    <a:bodyPr/>
                    <a:lstStyle/>
                    <a:p>
                      <a:r>
                        <a:rPr lang="en-IN" dirty="0" smtClean="0"/>
                        <a:t>Model : SVM</a:t>
                      </a:r>
                    </a:p>
                    <a:p>
                      <a:r>
                        <a:rPr lang="en-IN" dirty="0" smtClean="0"/>
                        <a:t>Accuracy : 0.9319</a:t>
                      </a:r>
                      <a:endParaRPr lang="en-IN" dirty="0"/>
                    </a:p>
                  </a:txBody>
                  <a:tcPr/>
                </a:tc>
              </a:tr>
              <a:tr h="936625">
                <a:tc>
                  <a:txBody>
                    <a:bodyPr/>
                    <a:lstStyle/>
                    <a:p>
                      <a:r>
                        <a:rPr lang="en-IN" dirty="0" smtClean="0"/>
                        <a:t>2</a:t>
                      </a:r>
                      <a:endParaRPr lang="en-IN" dirty="0"/>
                    </a:p>
                  </a:txBody>
                  <a:tcPr/>
                </a:tc>
                <a:tc>
                  <a:txBody>
                    <a:bodyPr/>
                    <a:lstStyle/>
                    <a:p>
                      <a:r>
                        <a:rPr lang="en-IN" dirty="0" smtClean="0"/>
                        <a:t>Human Pose Estimation via</a:t>
                      </a:r>
                      <a:r>
                        <a:rPr lang="en-IN" baseline="0" dirty="0" smtClean="0"/>
                        <a:t> Deep Neural Networks</a:t>
                      </a:r>
                      <a:endParaRPr lang="en-IN" dirty="0"/>
                    </a:p>
                  </a:txBody>
                  <a:tcPr/>
                </a:tc>
                <a:tc>
                  <a:txBody>
                    <a:bodyPr/>
                    <a:lstStyle/>
                    <a:p>
                      <a:r>
                        <a:rPr lang="en-IN" dirty="0" smtClean="0"/>
                        <a:t>Alexander </a:t>
                      </a:r>
                      <a:r>
                        <a:rPr lang="en-IN" dirty="0" err="1" smtClean="0"/>
                        <a:t>Toshev</a:t>
                      </a:r>
                      <a:r>
                        <a:rPr lang="en-IN" baseline="0" dirty="0" smtClean="0"/>
                        <a:t>,</a:t>
                      </a:r>
                    </a:p>
                    <a:p>
                      <a:r>
                        <a:rPr lang="en-IN" baseline="0" dirty="0" smtClean="0"/>
                        <a:t>Christian </a:t>
                      </a:r>
                      <a:r>
                        <a:rPr lang="en-IN" baseline="0" dirty="0" err="1" smtClean="0"/>
                        <a:t>Szegedy</a:t>
                      </a:r>
                      <a:endParaRPr lang="en-IN" dirty="0"/>
                    </a:p>
                  </a:txBody>
                  <a:tcPr/>
                </a:tc>
                <a:tc>
                  <a:txBody>
                    <a:bodyPr/>
                    <a:lstStyle/>
                    <a:p>
                      <a:r>
                        <a:rPr lang="en-IN" dirty="0" smtClean="0"/>
                        <a:t>2014</a:t>
                      </a:r>
                      <a:endParaRPr lang="en-IN" dirty="0"/>
                    </a:p>
                  </a:txBody>
                  <a:tcPr/>
                </a:tc>
                <a:tc>
                  <a:txBody>
                    <a:bodyPr/>
                    <a:lstStyle/>
                    <a:p>
                      <a:r>
                        <a:rPr lang="en-IN" dirty="0" smtClean="0"/>
                        <a:t>Model : SVM</a:t>
                      </a:r>
                    </a:p>
                    <a:p>
                      <a:r>
                        <a:rPr lang="en-IN" dirty="0" smtClean="0"/>
                        <a:t>Accuracy : 0.9319</a:t>
                      </a:r>
                      <a:endParaRPr lang="en-IN" dirty="0"/>
                    </a:p>
                  </a:txBody>
                  <a:tcPr/>
                </a:tc>
              </a:tr>
            </a:tbl>
          </a:graphicData>
        </a:graphic>
      </p:graphicFrame>
      <p:sp>
        <p:nvSpPr>
          <p:cNvPr id="4" name="Footer Placeholder 3"/>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13350895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57F1E4F-1CFF-5643-939E-217C01CDF565}" type="slidenum">
              <a:rPr lang="en-US" smtClean="0"/>
              <a:pPr/>
              <a:t>8</a:t>
            </a:fld>
            <a:endParaRPr lang="en-US" dirty="0"/>
          </a:p>
        </p:txBody>
      </p:sp>
      <p:sp>
        <p:nvSpPr>
          <p:cNvPr id="10" name="Title 1"/>
          <p:cNvSpPr>
            <a:spLocks noGrp="1"/>
          </p:cNvSpPr>
          <p:nvPr>
            <p:ph type="title"/>
          </p:nvPr>
        </p:nvSpPr>
        <p:spPr>
          <a:xfrm>
            <a:off x="532543" y="540138"/>
            <a:ext cx="6083163" cy="578031"/>
          </a:xfrm>
        </p:spPr>
        <p:txBody>
          <a:bodyPr>
            <a:noAutofit/>
          </a:bodyPr>
          <a:lstStyle/>
          <a:p>
            <a:pPr>
              <a:lnSpc>
                <a:spcPct val="107000"/>
              </a:lnSpc>
              <a:spcBef>
                <a:spcPts val="0"/>
              </a:spcBef>
              <a:spcAft>
                <a:spcPts val="450"/>
              </a:spcAft>
            </a:pPr>
            <a:r>
              <a:rPr lang="en-US" sz="2800" b="1" dirty="0">
                <a:solidFill>
                  <a:srgbClr val="A50021"/>
                </a:solidFill>
                <a:latin typeface="Times New Roman" panose="02020603050405020304" pitchFamily="18" charset="0"/>
                <a:cs typeface="Times New Roman" panose="02020603050405020304" pitchFamily="18" charset="0"/>
              </a:rPr>
              <a:t>Work </a:t>
            </a:r>
            <a:r>
              <a:rPr lang="en-US" sz="2800" b="1" dirty="0" smtClean="0">
                <a:solidFill>
                  <a:srgbClr val="A50021"/>
                </a:solidFill>
                <a:latin typeface="Times New Roman" panose="02020603050405020304" pitchFamily="18" charset="0"/>
                <a:cs typeface="Times New Roman" panose="02020603050405020304" pitchFamily="18" charset="0"/>
              </a:rPr>
              <a:t>Flow</a:t>
            </a:r>
            <a:endParaRPr lang="en-US" sz="2800" b="1" dirty="0">
              <a:solidFill>
                <a:srgbClr val="A50021"/>
              </a:solidFill>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smtClean="0"/>
              <a:t>ICET-PT20</a:t>
            </a:r>
            <a:endParaRPr lang="en-US" dirty="0"/>
          </a:p>
        </p:txBody>
      </p:sp>
      <p:graphicFrame>
        <p:nvGraphicFramePr>
          <p:cNvPr id="3" name="Diagram 2"/>
          <p:cNvGraphicFramePr/>
          <p:nvPr>
            <p:extLst>
              <p:ext uri="{D42A27DB-BD31-4B8C-83A1-F6EECF244321}">
                <p14:modId xmlns:p14="http://schemas.microsoft.com/office/powerpoint/2010/main" val="2939026229"/>
              </p:ext>
            </p:extLst>
          </p:nvPr>
        </p:nvGraphicFramePr>
        <p:xfrm>
          <a:off x="892934" y="1983346"/>
          <a:ext cx="6113173" cy="43730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Shape 7"/>
          <p:cNvSpPr/>
          <p:nvPr/>
        </p:nvSpPr>
        <p:spPr>
          <a:xfrm rot="5400000">
            <a:off x="7478123" y="1899041"/>
            <a:ext cx="1142341" cy="1900830"/>
          </a:xfrm>
          <a:prstGeom prst="corner">
            <a:avLst>
              <a:gd name="adj1" fmla="val 16120"/>
              <a:gd name="adj2" fmla="val 16110"/>
            </a:avLst>
          </a:prstGeom>
          <a:solidFill>
            <a:schemeClr val="accent5">
              <a:lumMod val="75000"/>
            </a:schemeClr>
          </a:solidFill>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6" name="TextBox 5"/>
          <p:cNvSpPr txBox="1"/>
          <p:nvPr/>
        </p:nvSpPr>
        <p:spPr>
          <a:xfrm>
            <a:off x="7289441" y="2480124"/>
            <a:ext cx="1519707" cy="369332"/>
          </a:xfrm>
          <a:prstGeom prst="rect">
            <a:avLst/>
          </a:prstGeom>
          <a:noFill/>
        </p:spPr>
        <p:txBody>
          <a:bodyPr wrap="square" rtlCol="0">
            <a:spAutoFit/>
          </a:bodyPr>
          <a:lstStyle/>
          <a:p>
            <a:r>
              <a:rPr lang="en-IN" dirty="0" smtClean="0"/>
              <a:t>CLOSURE</a:t>
            </a:r>
            <a:endParaRPr lang="en-IN" dirty="0"/>
          </a:p>
        </p:txBody>
      </p:sp>
      <p:sp>
        <p:nvSpPr>
          <p:cNvPr id="11" name="Isosceles Triangle 10"/>
          <p:cNvSpPr/>
          <p:nvPr/>
        </p:nvSpPr>
        <p:spPr>
          <a:xfrm>
            <a:off x="6615706" y="2341002"/>
            <a:ext cx="323788" cy="323788"/>
          </a:xfrm>
          <a:prstGeom prst="triangle">
            <a:avLst>
              <a:gd name="adj" fmla="val 100000"/>
            </a:avLst>
          </a:prstGeom>
          <a:solidFill>
            <a:schemeClr val="accent2"/>
          </a:solidFill>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31222694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Title 1"/>
          <p:cNvSpPr>
            <a:spLocks noGrp="1"/>
          </p:cNvSpPr>
          <p:nvPr>
            <p:ph type="title"/>
          </p:nvPr>
        </p:nvSpPr>
        <p:spPr>
          <a:xfrm>
            <a:off x="661947" y="176123"/>
            <a:ext cx="6083163" cy="578031"/>
          </a:xfrm>
        </p:spPr>
        <p:txBody>
          <a:bodyPr>
            <a:noAutofit/>
          </a:bodyPr>
          <a:lstStyle/>
          <a:p>
            <a:pPr>
              <a:lnSpc>
                <a:spcPct val="107000"/>
              </a:lnSpc>
              <a:spcBef>
                <a:spcPts val="0"/>
              </a:spcBef>
              <a:spcAft>
                <a:spcPts val="450"/>
              </a:spcAft>
            </a:pPr>
            <a:r>
              <a:rPr lang="en-US" sz="2800" b="1" dirty="0">
                <a:solidFill>
                  <a:srgbClr val="A50021"/>
                </a:solidFill>
                <a:latin typeface="Times New Roman" panose="02020603050405020304" pitchFamily="18" charset="0"/>
                <a:cs typeface="Times New Roman" panose="02020603050405020304" pitchFamily="18" charset="0"/>
              </a:rPr>
              <a:t>Work </a:t>
            </a:r>
            <a:r>
              <a:rPr lang="en-US" sz="2800" b="1" dirty="0" smtClean="0">
                <a:solidFill>
                  <a:srgbClr val="A50021"/>
                </a:solidFill>
                <a:latin typeface="Times New Roman" panose="02020603050405020304" pitchFamily="18" charset="0"/>
                <a:cs typeface="Times New Roman" panose="02020603050405020304" pitchFamily="18" charset="0"/>
              </a:rPr>
              <a:t>done </a:t>
            </a:r>
            <a:r>
              <a:rPr lang="en-US" sz="2800" b="1" dirty="0" smtClean="0">
                <a:solidFill>
                  <a:srgbClr val="A50021"/>
                </a:solidFill>
                <a:latin typeface="Times New Roman" panose="02020603050405020304" pitchFamily="18" charset="0"/>
                <a:cs typeface="Times New Roman" panose="02020603050405020304" pitchFamily="18" charset="0"/>
              </a:rPr>
              <a:t>(1/16</a:t>
            </a:r>
            <a:r>
              <a:rPr lang="en-US" sz="2800" b="1" dirty="0" smtClean="0">
                <a:solidFill>
                  <a:srgbClr val="A50021"/>
                </a:solidFill>
                <a:latin typeface="Times New Roman" panose="02020603050405020304" pitchFamily="18" charset="0"/>
                <a:cs typeface="Times New Roman" panose="02020603050405020304" pitchFamily="18" charset="0"/>
              </a:rPr>
              <a:t>) </a:t>
            </a:r>
            <a:endParaRPr lang="en-US" sz="2800" b="1" dirty="0">
              <a:solidFill>
                <a:srgbClr val="A5002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834" t="32460" r="17639" b="18627"/>
          <a:stretch/>
        </p:blipFill>
        <p:spPr>
          <a:xfrm>
            <a:off x="946150" y="1892300"/>
            <a:ext cx="6540500" cy="2514600"/>
          </a:xfrm>
          <a:prstGeom prst="rect">
            <a:avLst/>
          </a:prstGeom>
        </p:spPr>
      </p:pic>
      <p:sp>
        <p:nvSpPr>
          <p:cNvPr id="2" name="TextBox 1"/>
          <p:cNvSpPr txBox="1"/>
          <p:nvPr/>
        </p:nvSpPr>
        <p:spPr>
          <a:xfrm>
            <a:off x="811369" y="991672"/>
            <a:ext cx="7508383" cy="923330"/>
          </a:xfrm>
          <a:prstGeom prst="rect">
            <a:avLst/>
          </a:prstGeom>
          <a:noFill/>
        </p:spPr>
        <p:txBody>
          <a:bodyPr wrap="square" rtlCol="0">
            <a:spAutoFit/>
          </a:bodyPr>
          <a:lstStyle/>
          <a:p>
            <a:r>
              <a:rPr lang="en-IN" b="1" dirty="0" smtClean="0"/>
              <a:t>OPENCV </a:t>
            </a:r>
            <a:r>
              <a:rPr lang="en-IN" dirty="0" smtClean="0"/>
              <a:t>– Code on face deduction using webcams</a:t>
            </a:r>
          </a:p>
          <a:p>
            <a:endParaRPr lang="en-IN" dirty="0"/>
          </a:p>
          <a:p>
            <a:r>
              <a:rPr lang="en-IN" b="1" dirty="0" smtClean="0"/>
              <a:t>CODE:</a:t>
            </a:r>
            <a:endParaRPr lang="en-IN" b="1" dirty="0"/>
          </a:p>
        </p:txBody>
      </p:sp>
      <p:sp>
        <p:nvSpPr>
          <p:cNvPr id="4" name="Footer Placeholder 3"/>
          <p:cNvSpPr>
            <a:spLocks noGrp="1"/>
          </p:cNvSpPr>
          <p:nvPr>
            <p:ph type="ftr" sz="quarter" idx="11"/>
          </p:nvPr>
        </p:nvSpPr>
        <p:spPr/>
        <p:txBody>
          <a:bodyPr/>
          <a:lstStyle/>
          <a:p>
            <a:r>
              <a:rPr lang="en-US" smtClean="0"/>
              <a:t>ICET-PT20</a:t>
            </a:r>
            <a:endParaRPr lang="en-US" dirty="0"/>
          </a:p>
        </p:txBody>
      </p:sp>
    </p:spTree>
    <p:extLst>
      <p:ext uri="{BB962C8B-B14F-4D97-AF65-F5344CB8AC3E}">
        <p14:creationId xmlns:p14="http://schemas.microsoft.com/office/powerpoint/2010/main" val="255546774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26005</TotalTime>
  <Words>605</Words>
  <Application>Microsoft Office PowerPoint</Application>
  <PresentationFormat>On-screen Show (4:3)</PresentationFormat>
  <Paragraphs>172</Paragraphs>
  <Slides>27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Wingdings</vt:lpstr>
      <vt:lpstr>Office Theme</vt:lpstr>
      <vt:lpstr>PowerPoint Presentation</vt:lpstr>
      <vt:lpstr>PowerPoint Presentation</vt:lpstr>
      <vt:lpstr>Introduction</vt:lpstr>
      <vt:lpstr>Problem statement (1/3)</vt:lpstr>
      <vt:lpstr>PowerPoint Presentation</vt:lpstr>
      <vt:lpstr>PowerPoint Presentation</vt:lpstr>
      <vt:lpstr>Research survey</vt:lpstr>
      <vt:lpstr>Work Flow</vt:lpstr>
      <vt:lpstr>Work done (1/16)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 of the work </vt:lpstr>
      <vt:lpstr>PowerPoint Presentation</vt:lpstr>
      <vt:lpstr>Thank you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Microwave induced Biomimetic coating of porous carbon fiber reinforced polyether-ethersulfone</dc:title>
  <dc:creator>Microsoft</dc:creator>
  <cp:lastModifiedBy>user</cp:lastModifiedBy>
  <cp:revision>831</cp:revision>
  <dcterms:created xsi:type="dcterms:W3CDTF">2017-09-15T13:20:40Z</dcterms:created>
  <dcterms:modified xsi:type="dcterms:W3CDTF">2022-07-28T07:03:31Z</dcterms:modified>
</cp:coreProperties>
</file>